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321" r:id="rId2"/>
    <p:sldId id="322" r:id="rId3"/>
    <p:sldId id="371" r:id="rId4"/>
    <p:sldId id="372" r:id="rId5"/>
    <p:sldId id="373" r:id="rId6"/>
    <p:sldId id="374" r:id="rId7"/>
    <p:sldId id="375" r:id="rId8"/>
    <p:sldId id="376" r:id="rId9"/>
    <p:sldId id="377" r:id="rId10"/>
    <p:sldId id="378" r:id="rId11"/>
    <p:sldId id="379" r:id="rId12"/>
    <p:sldId id="380" r:id="rId13"/>
    <p:sldId id="381" r:id="rId14"/>
    <p:sldId id="382" r:id="rId15"/>
    <p:sldId id="383" r:id="rId16"/>
    <p:sldId id="384" r:id="rId17"/>
    <p:sldId id="278" r:id="rId18"/>
    <p:sldId id="335" r:id="rId19"/>
    <p:sldId id="385" r:id="rId20"/>
    <p:sldId id="386" r:id="rId21"/>
    <p:sldId id="387" r:id="rId22"/>
    <p:sldId id="388" r:id="rId23"/>
    <p:sldId id="390" r:id="rId24"/>
    <p:sldId id="391" r:id="rId25"/>
    <p:sldId id="392" r:id="rId26"/>
    <p:sldId id="393" r:id="rId27"/>
    <p:sldId id="394" r:id="rId28"/>
    <p:sldId id="395" r:id="rId29"/>
    <p:sldId id="396" r:id="rId30"/>
    <p:sldId id="397" r:id="rId31"/>
    <p:sldId id="398" r:id="rId32"/>
    <p:sldId id="399" r:id="rId33"/>
    <p:sldId id="400" r:id="rId34"/>
    <p:sldId id="401" r:id="rId35"/>
    <p:sldId id="402" r:id="rId36"/>
    <p:sldId id="403" r:id="rId37"/>
    <p:sldId id="404" r:id="rId38"/>
    <p:sldId id="349" r:id="rId39"/>
    <p:sldId id="405" r:id="rId40"/>
    <p:sldId id="406" r:id="rId41"/>
    <p:sldId id="407" r:id="rId42"/>
    <p:sldId id="408" r:id="rId43"/>
    <p:sldId id="409" r:id="rId44"/>
    <p:sldId id="410" r:id="rId45"/>
    <p:sldId id="411" r:id="rId46"/>
    <p:sldId id="412" r:id="rId47"/>
    <p:sldId id="414" r:id="rId48"/>
    <p:sldId id="413" r:id="rId49"/>
    <p:sldId id="415" r:id="rId50"/>
    <p:sldId id="416" r:id="rId51"/>
    <p:sldId id="417" r:id="rId52"/>
    <p:sldId id="418" r:id="rId53"/>
    <p:sldId id="360" r:id="rId54"/>
    <p:sldId id="419" r:id="rId55"/>
    <p:sldId id="420" r:id="rId56"/>
    <p:sldId id="421" r:id="rId57"/>
    <p:sldId id="422" r:id="rId58"/>
    <p:sldId id="423" r:id="rId59"/>
    <p:sldId id="424" r:id="rId60"/>
    <p:sldId id="425" r:id="rId61"/>
    <p:sldId id="426" r:id="rId62"/>
    <p:sldId id="427" r:id="rId63"/>
    <p:sldId id="428" r:id="rId64"/>
    <p:sldId id="429" r:id="rId65"/>
    <p:sldId id="430" r:id="rId66"/>
    <p:sldId id="432" r:id="rId67"/>
    <p:sldId id="433" r:id="rId68"/>
    <p:sldId id="434" r:id="rId69"/>
    <p:sldId id="435" r:id="rId70"/>
    <p:sldId id="437" r:id="rId71"/>
    <p:sldId id="436" r:id="rId72"/>
    <p:sldId id="438" r:id="rId73"/>
    <p:sldId id="439" r:id="rId74"/>
    <p:sldId id="440" r:id="rId75"/>
    <p:sldId id="441" r:id="rId76"/>
    <p:sldId id="442" r:id="rId77"/>
    <p:sldId id="443" r:id="rId78"/>
    <p:sldId id="444" r:id="rId79"/>
    <p:sldId id="445" r:id="rId80"/>
    <p:sldId id="446" r:id="rId81"/>
    <p:sldId id="447" r:id="rId82"/>
    <p:sldId id="448" r:id="rId83"/>
    <p:sldId id="449" r:id="rId84"/>
    <p:sldId id="450" r:id="rId85"/>
    <p:sldId id="451" r:id="rId86"/>
    <p:sldId id="452" r:id="rId87"/>
    <p:sldId id="453" r:id="rId88"/>
  </p:sldIdLst>
  <p:sldSz cx="10066338" cy="7550150"/>
  <p:notesSz cx="5549900" cy="75501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78" userDrawn="1">
          <p15:clr>
            <a:srgbClr val="A4A3A4"/>
          </p15:clr>
        </p15:guide>
        <p15:guide id="2" pos="29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70" autoAdjust="0"/>
    <p:restoredTop sz="94676"/>
  </p:normalViewPr>
  <p:slideViewPr>
    <p:cSldViewPr>
      <p:cViewPr varScale="1">
        <p:scale>
          <a:sx n="103" d="100"/>
          <a:sy n="103" d="100"/>
        </p:scale>
        <p:origin x="-90" y="-162"/>
      </p:cViewPr>
      <p:guideLst>
        <p:guide orient="horz" pos="2378"/>
        <p:guide pos="29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405063" cy="377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143250" y="0"/>
            <a:ext cx="2405063" cy="377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3E44C-14E7-594F-A965-9F8561BB56CA}" type="datetimeFigureOut">
              <a:rPr kumimoji="1" lang="ko-KR" altLang="en-US" smtClean="0"/>
              <a:t>2019-12-13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76325" y="944563"/>
            <a:ext cx="3397250" cy="2547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555625" y="3633788"/>
            <a:ext cx="4438650" cy="29733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7172325"/>
            <a:ext cx="2405063" cy="377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143250" y="7172325"/>
            <a:ext cx="2405063" cy="377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B66651-16F6-CA46-B66C-DDD7A5E1313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1004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66651-16F6-CA46-B66C-DDD7A5E1313A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3056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66651-16F6-CA46-B66C-DDD7A5E1313A}" type="slidenum">
              <a:rPr kumimoji="1" lang="ko-KR" altLang="en-US" smtClean="0"/>
              <a:t>64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20340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66651-16F6-CA46-B66C-DDD7A5E1313A}" type="slidenum">
              <a:rPr kumimoji="1" lang="ko-KR" altLang="en-US" smtClean="0"/>
              <a:t>74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20340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66651-16F6-CA46-B66C-DDD7A5E1313A}" type="slidenum">
              <a:rPr kumimoji="1" lang="ko-KR" altLang="en-US" smtClean="0"/>
              <a:t>81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20340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66651-16F6-CA46-B66C-DDD7A5E1313A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1798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66651-16F6-CA46-B66C-DDD7A5E1313A}" type="slidenum">
              <a:rPr kumimoji="1" lang="ko-KR" altLang="en-US" smtClean="0"/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509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66651-16F6-CA46-B66C-DDD7A5E1313A}" type="slidenum">
              <a:rPr kumimoji="1" lang="ko-KR" altLang="en-US" smtClean="0"/>
              <a:t>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20340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66651-16F6-CA46-B66C-DDD7A5E1313A}" type="slidenum">
              <a:rPr kumimoji="1" lang="ko-KR" altLang="en-US" smtClean="0"/>
              <a:t>59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8848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66651-16F6-CA46-B66C-DDD7A5E1313A}" type="slidenum">
              <a:rPr kumimoji="1" lang="ko-KR" altLang="en-US" smtClean="0"/>
              <a:t>60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6300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66651-16F6-CA46-B66C-DDD7A5E1313A}" type="slidenum">
              <a:rPr kumimoji="1" lang="ko-KR" altLang="en-US" smtClean="0"/>
              <a:t>61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9312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66651-16F6-CA46-B66C-DDD7A5E1313A}" type="slidenum">
              <a:rPr kumimoji="1" lang="ko-KR" altLang="en-US" smtClean="0"/>
              <a:t>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8854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66651-16F6-CA46-B66C-DDD7A5E1313A}" type="slidenum">
              <a:rPr kumimoji="1" lang="ko-KR" altLang="en-US" smtClean="0"/>
              <a:t>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0615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976" y="2340547"/>
            <a:ext cx="8556387" cy="323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9951" y="4228085"/>
            <a:ext cx="7046437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rgbClr val="414042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58595B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rgbClr val="414042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3317" y="1736535"/>
            <a:ext cx="4378856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4163" y="1736535"/>
            <a:ext cx="4378856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12/13/2019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"/>
            <a:ext cx="10066338" cy="7333615"/>
          </a:xfrm>
          <a:custGeom>
            <a:avLst/>
            <a:gdLst/>
            <a:ahLst/>
            <a:cxnLst/>
            <a:rect l="l" t="t" r="r" b="b"/>
            <a:pathLst>
              <a:path w="5549900" h="7333615">
                <a:moveTo>
                  <a:pt x="5549392" y="0"/>
                </a:moveTo>
                <a:lnTo>
                  <a:pt x="0" y="0"/>
                </a:lnTo>
                <a:lnTo>
                  <a:pt x="0" y="7333501"/>
                </a:lnTo>
                <a:lnTo>
                  <a:pt x="5541441" y="7333501"/>
                </a:lnTo>
                <a:lnTo>
                  <a:pt x="5549392" y="7332706"/>
                </a:lnTo>
                <a:lnTo>
                  <a:pt x="5549392" y="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7" name="bk object 17"/>
          <p:cNvSpPr/>
          <p:nvPr/>
        </p:nvSpPr>
        <p:spPr>
          <a:xfrm>
            <a:off x="2149060" y="1"/>
            <a:ext cx="5877405" cy="3184525"/>
          </a:xfrm>
          <a:custGeom>
            <a:avLst/>
            <a:gdLst/>
            <a:ahLst/>
            <a:cxnLst/>
            <a:rect l="l" t="t" r="r" b="b"/>
            <a:pathLst>
              <a:path w="3240404" h="3184525">
                <a:moveTo>
                  <a:pt x="3239998" y="0"/>
                </a:moveTo>
                <a:lnTo>
                  <a:pt x="0" y="0"/>
                </a:lnTo>
                <a:lnTo>
                  <a:pt x="0" y="3076092"/>
                </a:lnTo>
                <a:lnTo>
                  <a:pt x="1687" y="3092967"/>
                </a:lnTo>
                <a:lnTo>
                  <a:pt x="13500" y="3130092"/>
                </a:lnTo>
                <a:lnTo>
                  <a:pt x="45562" y="3167217"/>
                </a:lnTo>
                <a:lnTo>
                  <a:pt x="108000" y="3184093"/>
                </a:lnTo>
                <a:lnTo>
                  <a:pt x="3131997" y="3184093"/>
                </a:lnTo>
                <a:lnTo>
                  <a:pt x="3148872" y="3182405"/>
                </a:lnTo>
                <a:lnTo>
                  <a:pt x="3185998" y="3170592"/>
                </a:lnTo>
                <a:lnTo>
                  <a:pt x="3223123" y="3138530"/>
                </a:lnTo>
                <a:lnTo>
                  <a:pt x="3239998" y="3076092"/>
                </a:lnTo>
                <a:lnTo>
                  <a:pt x="3239998" y="0"/>
                </a:lnTo>
                <a:close/>
              </a:path>
            </a:pathLst>
          </a:custGeom>
          <a:solidFill>
            <a:srgbClr val="6D6E71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rgbClr val="414042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12/13/2019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12/13/2019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22362" y="951242"/>
            <a:ext cx="4821614" cy="323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rgbClr val="414042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7754" y="3646539"/>
            <a:ext cx="9690831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0" i="0">
                <a:solidFill>
                  <a:srgbClr val="58595B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22555" y="7021640"/>
            <a:ext cx="322122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3318" y="7021640"/>
            <a:ext cx="231525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7764" y="7021640"/>
            <a:ext cx="231525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anbit.co.kr/myhanbit/myhanbit.html" TargetMode="External"/><Relationship Id="rId2" Type="http://schemas.openxmlformats.org/officeDocument/2006/relationships/hyperlink" Target="http://www.hanbit.co.kr/member/login_proc.php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example.com/" TargetMode="External"/><Relationship Id="rId2" Type="http://schemas.openxmlformats.org/officeDocument/2006/relationships/hyperlink" Target="http://googl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httpbin.org/get" TargetMode="External"/><Relationship Id="rId5" Type="http://schemas.openxmlformats.org/officeDocument/2006/relationships/hyperlink" Target="http://httpbin.org/delete" TargetMode="External"/><Relationship Id="rId4" Type="http://schemas.openxmlformats.org/officeDocument/2006/relationships/hyperlink" Target="http://httpbin.org/put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api.aoikujira.com/time/get.php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ikibook.co.kr/wikibook.png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seleniumhq.org/docs/" TargetMode="External"/><Relationship Id="rId2" Type="http://schemas.openxmlformats.org/officeDocument/2006/relationships/hyperlink" Target="http://selenium-python.readthedocs.io/index.html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openweathermap.org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home.openweathermap.org/users/sign_up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api.openweathermap.org/data/2.5/weather?q" TargetMode="Externa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daum.net/" TargetMode="External"/><Relationship Id="rId2" Type="http://schemas.openxmlformats.org/officeDocument/2006/relationships/hyperlink" Target="https://developers.naver.com/mai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pi.danawa.com/main/index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biz.epost.go.kr/customCenter/custom/custom_9.jsp?subGubun=sub_3&amp;subGubun_1=cum_17&amp;gubun=m07" TargetMode="External"/><Relationship Id="rId2" Type="http://schemas.openxmlformats.org/officeDocument/2006/relationships/hyperlink" Target="http://www.juso.go.kr/openIndexPage.do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://info.finance.naver.com/marketindex/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38569" y="2495194"/>
            <a:ext cx="671195" cy="52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400" spc="-105" dirty="0">
                <a:solidFill>
                  <a:srgbClr val="FFFFFF"/>
                </a:solidFill>
                <a:latin typeface="Arial Unicode MS"/>
                <a:cs typeface="Arial Unicode MS"/>
              </a:rPr>
              <a:t>2장</a:t>
            </a:r>
            <a:endParaRPr sz="340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90106" y="3444951"/>
            <a:ext cx="1932939" cy="350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-200" dirty="0"/>
              <a:t>고급</a:t>
            </a:r>
            <a:r>
              <a:rPr sz="2300" spc="-150" dirty="0"/>
              <a:t> </a:t>
            </a:r>
            <a:r>
              <a:rPr sz="2300" spc="-254" dirty="0"/>
              <a:t>스크레이핑</a:t>
            </a:r>
            <a:endParaRPr sz="2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xmlns="" id="{54AA69F6-9B26-4E4D-AD51-56E30CC3193B}"/>
              </a:ext>
            </a:extLst>
          </p:cNvPr>
          <p:cNvSpPr txBox="1"/>
          <p:nvPr/>
        </p:nvSpPr>
        <p:spPr>
          <a:xfrm>
            <a:off x="271463" y="193675"/>
            <a:ext cx="9525000" cy="21624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ko-KR" altLang="en-US" sz="2400" dirty="0">
                <a:latin typeface="+mn-ea"/>
                <a:cs typeface="Arial Unicode MS"/>
              </a:rPr>
              <a:t>로그인 과정 분석</a:t>
            </a:r>
          </a:p>
          <a:p>
            <a:pPr marL="355600" indent="-342900" algn="just">
              <a:lnSpc>
                <a:spcPct val="150000"/>
              </a:lnSpc>
              <a:buAutoNum type="arabicPeriod"/>
            </a:pPr>
            <a:r>
              <a:rPr lang="ko-KR" altLang="en-US" dirty="0">
                <a:latin typeface="+mn-ea"/>
                <a:cs typeface="Arial Unicode MS"/>
              </a:rPr>
              <a:t>크롬의 </a:t>
            </a:r>
            <a:r>
              <a:rPr lang="en-US" altLang="ko-KR" dirty="0">
                <a:latin typeface="+mn-ea"/>
                <a:cs typeface="Arial Unicode MS"/>
              </a:rPr>
              <a:t>[</a:t>
            </a:r>
            <a:r>
              <a:rPr lang="ko-KR" altLang="en-US" dirty="0">
                <a:latin typeface="+mn-ea"/>
                <a:cs typeface="Arial Unicode MS"/>
              </a:rPr>
              <a:t>검사</a:t>
            </a:r>
            <a:r>
              <a:rPr lang="en-US" altLang="ko-KR" dirty="0">
                <a:latin typeface="+mn-ea"/>
                <a:cs typeface="Arial Unicode MS"/>
              </a:rPr>
              <a:t>] </a:t>
            </a:r>
            <a:r>
              <a:rPr lang="ko-KR" altLang="en-US" dirty="0">
                <a:latin typeface="+mn-ea"/>
                <a:cs typeface="Arial Unicode MS"/>
              </a:rPr>
              <a:t>화면을 띄우고 </a:t>
            </a:r>
            <a:r>
              <a:rPr lang="en-US" altLang="ko-KR" dirty="0">
                <a:latin typeface="+mn-ea"/>
                <a:cs typeface="Arial Unicode MS"/>
              </a:rPr>
              <a:t>[Network]</a:t>
            </a:r>
            <a:r>
              <a:rPr lang="ko-KR" altLang="en-US" dirty="0">
                <a:latin typeface="+mn-ea"/>
                <a:cs typeface="Arial Unicode MS"/>
              </a:rPr>
              <a:t>라는 탭을  띄움 </a:t>
            </a:r>
            <a:r>
              <a:rPr lang="en-US" altLang="ko-KR" dirty="0">
                <a:latin typeface="+mn-ea"/>
                <a:cs typeface="Arial Unicode MS"/>
              </a:rPr>
              <a:t>(</a:t>
            </a:r>
            <a:r>
              <a:rPr lang="ko-KR" altLang="en-US" dirty="0">
                <a:latin typeface="+mn-ea"/>
                <a:cs typeface="Arial Unicode MS"/>
              </a:rPr>
              <a:t>왼쪽 위에 레코드 표시에 붉은 불이 들어오면 어떤 웹 페이지</a:t>
            </a:r>
            <a:r>
              <a:rPr lang="en-US" altLang="ko-KR" dirty="0">
                <a:latin typeface="+mn-ea"/>
                <a:cs typeface="Arial Unicode MS"/>
              </a:rPr>
              <a:t>, </a:t>
            </a:r>
            <a:r>
              <a:rPr lang="ko-KR" altLang="en-US" dirty="0">
                <a:latin typeface="+mn-ea"/>
                <a:cs typeface="Arial Unicode MS"/>
              </a:rPr>
              <a:t>이미지</a:t>
            </a:r>
            <a:r>
              <a:rPr lang="en-US" altLang="ko-KR" dirty="0">
                <a:latin typeface="+mn-ea"/>
                <a:cs typeface="Arial Unicode MS"/>
              </a:rPr>
              <a:t>, </a:t>
            </a:r>
            <a:r>
              <a:rPr lang="ko-KR" altLang="en-US" dirty="0">
                <a:latin typeface="+mn-ea"/>
                <a:cs typeface="Arial Unicode MS"/>
              </a:rPr>
              <a:t>스타일시트</a:t>
            </a:r>
            <a:r>
              <a:rPr lang="en-US" altLang="ko-KR" dirty="0">
                <a:latin typeface="+mn-ea"/>
                <a:cs typeface="Arial Unicode MS"/>
              </a:rPr>
              <a:t>, </a:t>
            </a:r>
            <a:r>
              <a:rPr lang="ko-KR" altLang="en-US" dirty="0">
                <a:latin typeface="+mn-ea"/>
                <a:cs typeface="Arial Unicode MS"/>
              </a:rPr>
              <a:t>자바스크립트 파일 등이 오가는지 보임</a:t>
            </a:r>
            <a:r>
              <a:rPr lang="en-US" altLang="ko-KR" dirty="0">
                <a:latin typeface="+mn-ea"/>
                <a:cs typeface="Arial Unicode MS"/>
              </a:rPr>
              <a:t>)</a:t>
            </a:r>
          </a:p>
          <a:p>
            <a:pPr marL="355600" indent="-342900" algn="just">
              <a:lnSpc>
                <a:spcPct val="150000"/>
              </a:lnSpc>
              <a:buAutoNum type="arabicPeriod"/>
            </a:pPr>
            <a:r>
              <a:rPr lang="ko-KR" altLang="en-US" dirty="0">
                <a:latin typeface="+mn-ea"/>
                <a:cs typeface="Arial Unicode MS"/>
              </a:rPr>
              <a:t>필터에서  “</a:t>
            </a:r>
            <a:r>
              <a:rPr lang="en-US" altLang="ko-KR" dirty="0">
                <a:latin typeface="+mn-ea"/>
                <a:cs typeface="Arial Unicode MS"/>
              </a:rPr>
              <a:t>Doc”</a:t>
            </a:r>
            <a:r>
              <a:rPr lang="ko-KR" altLang="en-US" dirty="0">
                <a:latin typeface="+mn-ea"/>
                <a:cs typeface="Arial Unicode MS"/>
              </a:rPr>
              <a:t>을 클릭</a:t>
            </a:r>
            <a:endParaRPr lang="en-US" altLang="ko-KR" dirty="0">
              <a:latin typeface="+mn-ea"/>
              <a:cs typeface="Arial Unicode MS"/>
            </a:endParaRPr>
          </a:p>
          <a:p>
            <a:pPr marL="12700" algn="just">
              <a:lnSpc>
                <a:spcPct val="150000"/>
              </a:lnSpc>
            </a:pPr>
            <a:endParaRPr lang="ko-KR" altLang="en-US" dirty="0">
              <a:latin typeface="+mn-ea"/>
              <a:cs typeface="Arial Unicode M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xmlns="" id="{6C267743-2291-BF46-BAC7-A5CBE555B199}"/>
              </a:ext>
            </a:extLst>
          </p:cNvPr>
          <p:cNvSpPr>
            <a:spLocks noChangeAspect="1"/>
          </p:cNvSpPr>
          <p:nvPr/>
        </p:nvSpPr>
        <p:spPr>
          <a:xfrm>
            <a:off x="461963" y="2174875"/>
            <a:ext cx="6120000" cy="24524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7596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xmlns="" id="{54AA69F6-9B26-4E4D-AD51-56E30CC3193B}"/>
              </a:ext>
            </a:extLst>
          </p:cNvPr>
          <p:cNvSpPr txBox="1"/>
          <p:nvPr/>
        </p:nvSpPr>
        <p:spPr>
          <a:xfrm>
            <a:off x="271463" y="193675"/>
            <a:ext cx="9525000" cy="1608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 algn="just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dirty="0">
                <a:latin typeface="+mn-ea"/>
                <a:cs typeface="Arial Unicode MS"/>
              </a:rPr>
              <a:t>“</a:t>
            </a:r>
            <a:r>
              <a:rPr lang="en-US" altLang="ko-KR" dirty="0">
                <a:latin typeface="+mn-ea"/>
                <a:cs typeface="Arial Unicode MS"/>
              </a:rPr>
              <a:t>Preserve log”</a:t>
            </a:r>
            <a:r>
              <a:rPr lang="ko-KR" altLang="en-US" dirty="0">
                <a:latin typeface="+mn-ea"/>
                <a:cs typeface="Arial Unicode MS"/>
              </a:rPr>
              <a:t>에 체크</a:t>
            </a:r>
            <a:endParaRPr lang="en-US" altLang="ko-KR" dirty="0">
              <a:latin typeface="+mn-ea"/>
              <a:cs typeface="Arial Unicode MS"/>
            </a:endParaRPr>
          </a:p>
          <a:p>
            <a:pPr marL="355600" indent="-342900" algn="just">
              <a:lnSpc>
                <a:spcPct val="150000"/>
              </a:lnSpc>
              <a:buAutoNum type="arabicPeriod" startAt="3"/>
            </a:pPr>
            <a:r>
              <a:rPr lang="ko-KR" altLang="en-US" dirty="0">
                <a:latin typeface="+mn-ea"/>
                <a:cs typeface="Arial Unicode MS"/>
              </a:rPr>
              <a:t>로그인하면 </a:t>
            </a:r>
            <a:r>
              <a:rPr lang="en-US" altLang="ko-KR" dirty="0" err="1">
                <a:latin typeface="+mn-ea"/>
                <a:cs typeface="Arial Unicode MS"/>
              </a:rPr>
              <a:t>index.html</a:t>
            </a:r>
            <a:r>
              <a:rPr lang="en-US" altLang="ko-KR" dirty="0">
                <a:latin typeface="+mn-ea"/>
                <a:cs typeface="Arial Unicode MS"/>
              </a:rPr>
              <a:t> → </a:t>
            </a:r>
            <a:r>
              <a:rPr lang="en-US" altLang="ko-KR" dirty="0" err="1">
                <a:latin typeface="+mn-ea"/>
                <a:cs typeface="Arial Unicode MS"/>
              </a:rPr>
              <a:t>login_pro.php</a:t>
            </a:r>
            <a:r>
              <a:rPr lang="en-US" altLang="ko-KR" dirty="0">
                <a:latin typeface="+mn-ea"/>
                <a:cs typeface="Arial Unicode MS"/>
              </a:rPr>
              <a:t> → </a:t>
            </a:r>
            <a:r>
              <a:rPr lang="en-US" altLang="ko-KR" dirty="0" err="1">
                <a:latin typeface="+mn-ea"/>
                <a:cs typeface="Arial Unicode MS"/>
              </a:rPr>
              <a:t>login.html</a:t>
            </a:r>
            <a:r>
              <a:rPr lang="ko-KR" altLang="en-US" dirty="0">
                <a:latin typeface="+mn-ea"/>
                <a:cs typeface="Arial Unicode MS"/>
              </a:rPr>
              <a:t>의 과정으로 뭔가가 지나갔다는 것을 확인 가능</a:t>
            </a:r>
            <a:endParaRPr lang="en-US" altLang="ko-KR" dirty="0">
              <a:latin typeface="+mn-ea"/>
              <a:cs typeface="Arial Unicode MS"/>
            </a:endParaRPr>
          </a:p>
          <a:p>
            <a:pPr marL="12700" algn="just">
              <a:lnSpc>
                <a:spcPct val="150000"/>
              </a:lnSpc>
            </a:pPr>
            <a:endParaRPr lang="ko-KR" altLang="en-US" dirty="0">
              <a:latin typeface="+mn-ea"/>
              <a:cs typeface="Arial Unicode MS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xmlns="" id="{2AE181EA-67DE-D548-B9E9-077886DD249A}"/>
              </a:ext>
            </a:extLst>
          </p:cNvPr>
          <p:cNvSpPr>
            <a:spLocks noChangeAspect="1"/>
          </p:cNvSpPr>
          <p:nvPr/>
        </p:nvSpPr>
        <p:spPr>
          <a:xfrm>
            <a:off x="465932" y="1565275"/>
            <a:ext cx="6480000" cy="25967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3814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xmlns="" id="{54AA69F6-9B26-4E4D-AD51-56E30CC3193B}"/>
              </a:ext>
            </a:extLst>
          </p:cNvPr>
          <p:cNvSpPr txBox="1"/>
          <p:nvPr/>
        </p:nvSpPr>
        <p:spPr>
          <a:xfrm>
            <a:off x="271463" y="193675"/>
            <a:ext cx="9525000" cy="6594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 algn="just">
              <a:lnSpc>
                <a:spcPct val="150000"/>
              </a:lnSpc>
              <a:buFont typeface="+mj-lt"/>
              <a:buAutoNum type="arabicPeriod" startAt="5"/>
            </a:pPr>
            <a:r>
              <a:rPr lang="en-US" altLang="ko-KR" dirty="0">
                <a:latin typeface="+mn-ea"/>
                <a:cs typeface="Arial Unicode MS"/>
              </a:rPr>
              <a:t>Request Method</a:t>
            </a:r>
            <a:r>
              <a:rPr lang="ko-KR" altLang="en-US" dirty="0">
                <a:latin typeface="+mn-ea"/>
                <a:cs typeface="Arial Unicode MS"/>
              </a:rPr>
              <a:t>가  </a:t>
            </a:r>
            <a:r>
              <a:rPr lang="en-US" altLang="ko-KR" dirty="0">
                <a:latin typeface="+mn-ea"/>
                <a:cs typeface="Arial Unicode MS"/>
              </a:rPr>
              <a:t>POST</a:t>
            </a:r>
            <a:r>
              <a:rPr lang="ko-KR" altLang="en-US" dirty="0">
                <a:latin typeface="+mn-ea"/>
                <a:cs typeface="Arial Unicode MS"/>
              </a:rPr>
              <a:t>이고</a:t>
            </a:r>
            <a:r>
              <a:rPr lang="en-US" altLang="ko-KR" dirty="0">
                <a:latin typeface="+mn-ea"/>
                <a:cs typeface="Arial Unicode MS"/>
              </a:rPr>
              <a:t>, </a:t>
            </a:r>
            <a:r>
              <a:rPr lang="ko-KR" altLang="en-US" dirty="0">
                <a:latin typeface="+mn-ea"/>
                <a:cs typeface="Arial Unicode MS"/>
              </a:rPr>
              <a:t>이전의 입력 양식에서 확인한 값이 나오는 곳 찾기</a:t>
            </a:r>
            <a:endParaRPr lang="en-US" altLang="ko-KR" dirty="0">
              <a:latin typeface="+mn-ea"/>
              <a:cs typeface="Arial Unicode MS"/>
            </a:endParaRPr>
          </a:p>
          <a:p>
            <a:pPr marL="12700" algn="just">
              <a:lnSpc>
                <a:spcPct val="150000"/>
              </a:lnSpc>
            </a:pPr>
            <a:endParaRPr lang="en-US" altLang="ko-KR" dirty="0">
              <a:latin typeface="+mn-ea"/>
              <a:cs typeface="Arial Unicode MS"/>
            </a:endParaRPr>
          </a:p>
          <a:p>
            <a:pPr marL="12700" algn="just">
              <a:lnSpc>
                <a:spcPct val="150000"/>
              </a:lnSpc>
            </a:pPr>
            <a:endParaRPr lang="en-US" altLang="ko-KR" dirty="0">
              <a:latin typeface="+mn-ea"/>
              <a:cs typeface="Arial Unicode MS"/>
            </a:endParaRPr>
          </a:p>
          <a:p>
            <a:pPr marL="12700" algn="just">
              <a:lnSpc>
                <a:spcPct val="150000"/>
              </a:lnSpc>
            </a:pPr>
            <a:endParaRPr lang="en-US" altLang="ko-KR" dirty="0">
              <a:latin typeface="+mn-ea"/>
              <a:cs typeface="Arial Unicode MS"/>
            </a:endParaRPr>
          </a:p>
          <a:p>
            <a:pPr marL="12700" algn="just">
              <a:lnSpc>
                <a:spcPct val="150000"/>
              </a:lnSpc>
            </a:pPr>
            <a:endParaRPr lang="en-US" altLang="ko-KR" dirty="0">
              <a:latin typeface="+mn-ea"/>
              <a:cs typeface="Arial Unicode MS"/>
            </a:endParaRPr>
          </a:p>
          <a:p>
            <a:pPr marL="12700" algn="just">
              <a:lnSpc>
                <a:spcPct val="150000"/>
              </a:lnSpc>
            </a:pPr>
            <a:endParaRPr lang="en-US" altLang="ko-KR" dirty="0">
              <a:latin typeface="+mn-ea"/>
              <a:cs typeface="Arial Unicode MS"/>
            </a:endParaRPr>
          </a:p>
          <a:p>
            <a:pPr marL="12700" algn="just">
              <a:lnSpc>
                <a:spcPct val="150000"/>
              </a:lnSpc>
            </a:pPr>
            <a:endParaRPr lang="en-US" altLang="ko-KR" dirty="0">
              <a:latin typeface="+mn-ea"/>
              <a:cs typeface="Arial Unicode MS"/>
            </a:endParaRPr>
          </a:p>
          <a:p>
            <a:pPr marL="12700" algn="just">
              <a:lnSpc>
                <a:spcPct val="150000"/>
              </a:lnSpc>
            </a:pPr>
            <a:endParaRPr lang="en-US" altLang="ko-KR" dirty="0">
              <a:latin typeface="+mn-ea"/>
              <a:cs typeface="Arial Unicode MS"/>
            </a:endParaRPr>
          </a:p>
          <a:p>
            <a:pPr marL="12700" algn="just">
              <a:lnSpc>
                <a:spcPct val="150000"/>
              </a:lnSpc>
            </a:pPr>
            <a:endParaRPr lang="en-US" altLang="ko-KR" dirty="0">
              <a:latin typeface="+mn-ea"/>
              <a:cs typeface="Arial Unicode MS"/>
            </a:endParaRPr>
          </a:p>
          <a:p>
            <a:pPr marL="12700" algn="just">
              <a:lnSpc>
                <a:spcPct val="150000"/>
              </a:lnSpc>
            </a:pPr>
            <a:endParaRPr lang="en-US" altLang="ko-KR" dirty="0">
              <a:latin typeface="+mn-ea"/>
              <a:cs typeface="Arial Unicode MS"/>
            </a:endParaRPr>
          </a:p>
          <a:p>
            <a:pPr marL="12700" algn="just">
              <a:lnSpc>
                <a:spcPct val="150000"/>
              </a:lnSpc>
            </a:pP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현재 페이지에서는 </a:t>
            </a:r>
            <a:r>
              <a:rPr lang="en-US" altLang="ko-KR" dirty="0" err="1">
                <a:latin typeface="+mn-ea"/>
                <a:cs typeface="Arial Unicode MS"/>
              </a:rPr>
              <a:t>login_proc.php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+mn-ea"/>
                <a:cs typeface="Arial Unicode MS"/>
              </a:rPr>
              <a:t>Request Method</a:t>
            </a:r>
            <a:r>
              <a:rPr lang="ko-KR" altLang="en-US" dirty="0">
                <a:latin typeface="+mn-ea"/>
                <a:cs typeface="Arial Unicode MS"/>
              </a:rPr>
              <a:t>가 </a:t>
            </a:r>
            <a:r>
              <a:rPr lang="en-US" altLang="ko-KR" dirty="0">
                <a:latin typeface="+mn-ea"/>
                <a:cs typeface="Arial Unicode MS"/>
              </a:rPr>
              <a:t>POST</a:t>
            </a: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아래의 </a:t>
            </a:r>
            <a:r>
              <a:rPr lang="en-US" altLang="ko-KR" dirty="0">
                <a:latin typeface="+mn-ea"/>
                <a:cs typeface="Arial Unicode MS"/>
              </a:rPr>
              <a:t>Form Data</a:t>
            </a:r>
            <a:r>
              <a:rPr lang="ko-KR" altLang="en-US" dirty="0">
                <a:latin typeface="+mn-ea"/>
                <a:cs typeface="Arial Unicode MS"/>
              </a:rPr>
              <a:t>에서 </a:t>
            </a:r>
            <a:r>
              <a:rPr lang="en-US" altLang="ko-KR" dirty="0" err="1">
                <a:latin typeface="+mn-ea"/>
                <a:cs typeface="Arial Unicode MS"/>
              </a:rPr>
              <a:t>m_id</a:t>
            </a:r>
            <a:r>
              <a:rPr lang="ko-KR" altLang="en-US" dirty="0">
                <a:latin typeface="+mn-ea"/>
                <a:cs typeface="Arial Unicode MS"/>
              </a:rPr>
              <a:t>와 </a:t>
            </a:r>
            <a:r>
              <a:rPr lang="en-US" altLang="ko-KR" dirty="0" err="1">
                <a:latin typeface="+mn-ea"/>
                <a:cs typeface="Arial Unicode MS"/>
              </a:rPr>
              <a:t>m_passwd</a:t>
            </a:r>
            <a:r>
              <a:rPr lang="ko-KR" altLang="en-US" dirty="0">
                <a:latin typeface="+mn-ea"/>
                <a:cs typeface="Arial Unicode MS"/>
              </a:rPr>
              <a:t>가 나옴</a:t>
            </a:r>
            <a:endParaRPr lang="en-US" altLang="ko-KR" dirty="0">
              <a:latin typeface="+mn-ea"/>
              <a:cs typeface="Arial Unicode MS"/>
            </a:endParaRPr>
          </a:p>
          <a:p>
            <a:pPr marL="12700" algn="just">
              <a:lnSpc>
                <a:spcPct val="150000"/>
              </a:lnSpc>
            </a:pPr>
            <a:endParaRPr lang="en-US" altLang="ko-KR" dirty="0">
              <a:latin typeface="+mn-ea"/>
              <a:cs typeface="Arial Unicode MS"/>
            </a:endParaRPr>
          </a:p>
          <a:p>
            <a:pPr marL="355600" indent="-342900" algn="just">
              <a:lnSpc>
                <a:spcPct val="150000"/>
              </a:lnSpc>
              <a:buFont typeface="+mj-lt"/>
              <a:buAutoNum type="arabicPeriod" startAt="5"/>
            </a:pPr>
            <a:endParaRPr lang="ko-KR" altLang="en-US" dirty="0">
              <a:latin typeface="+mn-ea"/>
              <a:cs typeface="Arial Unicode MS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xmlns="" id="{1B07148D-9048-604E-A5FA-83846A904784}"/>
              </a:ext>
            </a:extLst>
          </p:cNvPr>
          <p:cNvSpPr>
            <a:spLocks noChangeAspect="1"/>
          </p:cNvSpPr>
          <p:nvPr/>
        </p:nvSpPr>
        <p:spPr>
          <a:xfrm>
            <a:off x="461963" y="803275"/>
            <a:ext cx="6480000" cy="36087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5159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xmlns="" id="{54AA69F6-9B26-4E4D-AD51-56E30CC3193B}"/>
              </a:ext>
            </a:extLst>
          </p:cNvPr>
          <p:cNvSpPr txBox="1"/>
          <p:nvPr/>
        </p:nvSpPr>
        <p:spPr>
          <a:xfrm>
            <a:off x="271463" y="193675"/>
            <a:ext cx="9525000" cy="4826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ko-KR" altLang="en-US" sz="2400" dirty="0" err="1">
                <a:latin typeface="+mn-ea"/>
                <a:cs typeface="Arial Unicode MS"/>
              </a:rPr>
              <a:t>파이썬으로</a:t>
            </a:r>
            <a:r>
              <a:rPr lang="ko-KR" altLang="en-US" sz="2400" dirty="0">
                <a:latin typeface="+mn-ea"/>
                <a:cs typeface="Arial Unicode MS"/>
              </a:rPr>
              <a:t> 로그인하기</a:t>
            </a: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xmlns="" id="{4EB7E588-4BD0-2D41-B4EE-7002CA2CDBEB}"/>
              </a:ext>
            </a:extLst>
          </p:cNvPr>
          <p:cNvSpPr txBox="1"/>
          <p:nvPr/>
        </p:nvSpPr>
        <p:spPr>
          <a:xfrm>
            <a:off x="232569" y="903759"/>
            <a:ext cx="9753599" cy="64248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n-US" altLang="ko-KR" spc="15" dirty="0">
                <a:solidFill>
                  <a:srgbClr val="58595B"/>
                </a:solidFill>
                <a:latin typeface="Arial Unicode MS"/>
                <a:cs typeface="Arial Unicode MS"/>
              </a:rPr>
              <a:t>file:</a:t>
            </a:r>
            <a:r>
              <a:rPr lang="en-US" altLang="ko-KR" spc="20" dirty="0">
                <a:solidFill>
                  <a:srgbClr val="58595B"/>
                </a:solidFill>
                <a:latin typeface="Arial Unicode MS"/>
                <a:cs typeface="Arial Unicode MS"/>
              </a:rPr>
              <a:t> </a:t>
            </a:r>
            <a:r>
              <a:rPr lang="en-US" altLang="ko-KR" spc="10" dirty="0" err="1">
                <a:solidFill>
                  <a:srgbClr val="58595B"/>
                </a:solidFill>
                <a:latin typeface="Arial Unicode MS"/>
                <a:cs typeface="Arial Unicode MS"/>
              </a:rPr>
              <a:t>src</a:t>
            </a:r>
            <a:r>
              <a:rPr lang="en-US" altLang="ko-KR" spc="10" dirty="0">
                <a:solidFill>
                  <a:srgbClr val="58595B"/>
                </a:solidFill>
                <a:latin typeface="Arial Unicode MS"/>
                <a:cs typeface="Arial Unicode MS"/>
              </a:rPr>
              <a:t>/ch2/login-</a:t>
            </a:r>
            <a:r>
              <a:rPr lang="en-US" altLang="ko-KR" spc="10" dirty="0" err="1">
                <a:solidFill>
                  <a:srgbClr val="58595B"/>
                </a:solidFill>
                <a:latin typeface="Arial Unicode MS"/>
                <a:cs typeface="Arial Unicode MS"/>
              </a:rPr>
              <a:t>getmileage.py</a:t>
            </a:r>
            <a:endParaRPr lang="en-US" altLang="ko-KR" dirty="0">
              <a:latin typeface="Arial Unicode MS"/>
              <a:cs typeface="Arial Unicode MS"/>
            </a:endParaRPr>
          </a:p>
          <a:p>
            <a:pPr>
              <a:spcBef>
                <a:spcPts val="25"/>
              </a:spcBef>
            </a:pPr>
            <a:endParaRPr lang="en-US" altLang="ko-KR" dirty="0">
              <a:latin typeface="Times New Roman"/>
              <a:cs typeface="Times New Roman"/>
            </a:endParaRPr>
          </a:p>
          <a:p>
            <a:pPr>
              <a:spcBef>
                <a:spcPts val="5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#</a:t>
            </a:r>
            <a:r>
              <a:rPr lang="en-US" altLang="ko-KR" spc="-10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3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로그인을</a:t>
            </a:r>
            <a:r>
              <a:rPr lang="ko-KR" altLang="en-US" spc="-10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위한</a:t>
            </a:r>
            <a:r>
              <a:rPr lang="ko-KR" altLang="en-US" spc="-10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모듈</a:t>
            </a:r>
            <a:r>
              <a:rPr lang="ko-KR" altLang="en-US" spc="-10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40" dirty="0">
                <a:solidFill>
                  <a:srgbClr val="231F20"/>
                </a:solidFill>
                <a:latin typeface="나눔고딕코딩"/>
                <a:cs typeface="나눔고딕코딩"/>
              </a:rPr>
              <a:t>추출하기</a:t>
            </a:r>
            <a:endParaRPr lang="ko-KR" altLang="en-US" dirty="0">
              <a:latin typeface="나눔고딕코딩"/>
              <a:cs typeface="나눔고딕코딩"/>
            </a:endParaRPr>
          </a:p>
          <a:p>
            <a:pPr>
              <a:spcBef>
                <a:spcPts val="340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import</a:t>
            </a:r>
            <a:r>
              <a:rPr lang="en-US" altLang="ko-KR" spc="-14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requests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R="3288029">
              <a:lnSpc>
                <a:spcPct val="135400"/>
              </a:lnSpc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from bs4 import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BeautifulSoup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</a:p>
          <a:p>
            <a:pPr marR="3288029">
              <a:lnSpc>
                <a:spcPct val="135400"/>
              </a:lnSpc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from </a:t>
            </a:r>
            <a:r>
              <a:rPr lang="en-US" altLang="ko-KR" spc="-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urllib.parse</a:t>
            </a:r>
            <a:r>
              <a:rPr lang="en-US" altLang="ko-KR" spc="-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import</a:t>
            </a:r>
            <a:r>
              <a:rPr lang="en-US" altLang="ko-KR" spc="-19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urljoin</a:t>
            </a:r>
            <a:endParaRPr lang="en-US" altLang="ko-KR" dirty="0">
              <a:latin typeface="나눔고딕코딩"/>
              <a:cs typeface="나눔고딕코딩"/>
            </a:endParaRPr>
          </a:p>
          <a:p>
            <a:pPr>
              <a:spcBef>
                <a:spcPts val="35"/>
              </a:spcBef>
            </a:pPr>
            <a:endParaRPr lang="en-US" altLang="ko-KR" dirty="0">
              <a:latin typeface="Times New Roman"/>
              <a:cs typeface="Times New Roman"/>
            </a:endParaRPr>
          </a:p>
          <a:p>
            <a:pPr marR="1835150">
              <a:lnSpc>
                <a:spcPct val="135400"/>
              </a:lnSpc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#</a:t>
            </a:r>
            <a:r>
              <a:rPr lang="en-US" altLang="ko-KR" spc="-9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아이디와</a:t>
            </a:r>
            <a:r>
              <a:rPr lang="ko-KR" altLang="en-US" spc="-9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비밀번호</a:t>
            </a:r>
            <a:r>
              <a:rPr lang="ko-KR" altLang="en-US" spc="-9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35" dirty="0">
                <a:solidFill>
                  <a:srgbClr val="231F20"/>
                </a:solidFill>
                <a:latin typeface="나눔고딕코딩"/>
                <a:cs typeface="나눔고딕코딩"/>
              </a:rPr>
              <a:t>지정하기</a:t>
            </a:r>
            <a:r>
              <a:rPr lang="en-US" altLang="ko-KR" spc="-35" dirty="0">
                <a:solidFill>
                  <a:srgbClr val="231F20"/>
                </a:solidFill>
                <a:latin typeface="나눔고딕코딩"/>
                <a:cs typeface="나눔고딕코딩"/>
              </a:rPr>
              <a:t>[</a:t>
            </a:r>
            <a:r>
              <a:rPr lang="ko-KR" altLang="en-US" spc="-35" dirty="0">
                <a:solidFill>
                  <a:srgbClr val="231F20"/>
                </a:solidFill>
                <a:latin typeface="나눔고딕코딩"/>
                <a:cs typeface="나눔고딕코딩"/>
              </a:rPr>
              <a:t>자신의</a:t>
            </a:r>
            <a:r>
              <a:rPr lang="ko-KR" altLang="en-US" spc="-9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것을</a:t>
            </a:r>
            <a:r>
              <a:rPr lang="ko-KR" altLang="en-US" spc="-9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35" dirty="0">
                <a:solidFill>
                  <a:srgbClr val="231F20"/>
                </a:solidFill>
                <a:latin typeface="나눔고딕코딩"/>
                <a:cs typeface="나눔고딕코딩"/>
              </a:rPr>
              <a:t>사용해주세요</a:t>
            </a:r>
            <a:r>
              <a:rPr lang="en-US" altLang="ko-KR" spc="-35" dirty="0">
                <a:solidFill>
                  <a:srgbClr val="231F20"/>
                </a:solidFill>
                <a:latin typeface="나눔고딕코딩"/>
                <a:cs typeface="나눔고딕코딩"/>
              </a:rPr>
              <a:t>]</a:t>
            </a:r>
            <a:r>
              <a:rPr lang="ko-KR" altLang="en-US" spc="-9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---</a:t>
            </a:r>
            <a:r>
              <a:rPr lang="ko-KR" altLang="en-US" spc="-9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(※1)  </a:t>
            </a:r>
          </a:p>
          <a:p>
            <a:pPr marR="1835150">
              <a:lnSpc>
                <a:spcPct val="135400"/>
              </a:lnSpc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USER =</a:t>
            </a:r>
            <a:r>
              <a:rPr lang="en-US" altLang="ko-KR" spc="-22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40" dirty="0">
                <a:solidFill>
                  <a:srgbClr val="231F20"/>
                </a:solidFill>
                <a:latin typeface="나눔고딕코딩"/>
                <a:cs typeface="나눔고딕코딩"/>
              </a:rPr>
              <a:t>"&lt;</a:t>
            </a:r>
            <a:r>
              <a:rPr lang="ko-KR" altLang="en-US" spc="-40" dirty="0">
                <a:solidFill>
                  <a:srgbClr val="231F20"/>
                </a:solidFill>
                <a:latin typeface="나눔고딕코딩"/>
                <a:cs typeface="나눔고딕코딩"/>
              </a:rPr>
              <a:t>아이디</a:t>
            </a:r>
            <a:r>
              <a:rPr lang="en-US" altLang="ko-KR" spc="-40" dirty="0">
                <a:solidFill>
                  <a:srgbClr val="231F20"/>
                </a:solidFill>
                <a:latin typeface="나눔고딕코딩"/>
                <a:cs typeface="나눔고딕코딩"/>
              </a:rPr>
              <a:t>&gt;"</a:t>
            </a:r>
            <a:endParaRPr lang="ko-KR" altLang="en-US" dirty="0">
              <a:latin typeface="나눔고딕코딩"/>
              <a:cs typeface="나눔고딕코딩"/>
            </a:endParaRPr>
          </a:p>
          <a:p>
            <a:pPr>
              <a:spcBef>
                <a:spcPts val="340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PASS =</a:t>
            </a:r>
            <a:r>
              <a:rPr lang="en-US" altLang="ko-KR" spc="-22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40" dirty="0">
                <a:solidFill>
                  <a:srgbClr val="231F20"/>
                </a:solidFill>
                <a:latin typeface="나눔고딕코딩"/>
                <a:cs typeface="나눔고딕코딩"/>
              </a:rPr>
              <a:t>"&lt;</a:t>
            </a:r>
            <a:r>
              <a:rPr lang="ko-KR" altLang="en-US" spc="-40" dirty="0">
                <a:solidFill>
                  <a:srgbClr val="231F20"/>
                </a:solidFill>
                <a:latin typeface="나눔고딕코딩"/>
                <a:cs typeface="나눔고딕코딩"/>
              </a:rPr>
              <a:t>비밀번호</a:t>
            </a:r>
            <a:r>
              <a:rPr lang="en-US" altLang="ko-KR" spc="-40" dirty="0">
                <a:solidFill>
                  <a:srgbClr val="231F20"/>
                </a:solidFill>
                <a:latin typeface="나눔고딕코딩"/>
                <a:cs typeface="나눔고딕코딩"/>
              </a:rPr>
              <a:t>&gt;”</a:t>
            </a:r>
          </a:p>
          <a:p>
            <a:pPr>
              <a:spcBef>
                <a:spcPts val="340"/>
              </a:spcBef>
            </a:pPr>
            <a:endParaRPr lang="en-US" altLang="ko-KR" dirty="0">
              <a:latin typeface="나눔고딕코딩"/>
              <a:cs typeface="나눔고딕코딩"/>
            </a:endParaRPr>
          </a:p>
          <a:p>
            <a:pPr marR="3497579">
              <a:lnSpc>
                <a:spcPct val="135400"/>
              </a:lnSpc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# </a:t>
            </a:r>
            <a:r>
              <a:rPr lang="ko-KR" altLang="en-US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세션 </a:t>
            </a:r>
            <a:r>
              <a:rPr lang="ko-KR" altLang="en-US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시작하기 </a:t>
            </a:r>
            <a:r>
              <a:rPr lang="en-US" altLang="ko-KR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--- </a:t>
            </a:r>
            <a:r>
              <a:rPr lang="en-US" altLang="ko-KR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(※2)  </a:t>
            </a:r>
          </a:p>
          <a:p>
            <a:pPr marR="3497579">
              <a:lnSpc>
                <a:spcPct val="135400"/>
              </a:lnSpc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session =</a:t>
            </a:r>
            <a:r>
              <a:rPr lang="en-US" altLang="ko-KR" spc="-21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requests.session</a:t>
            </a:r>
            <a:r>
              <a:rPr lang="en-US" altLang="ko-KR" spc="-5" dirty="0">
                <a:solidFill>
                  <a:srgbClr val="231F20"/>
                </a:solidFill>
                <a:latin typeface="나눔고딕코딩"/>
                <a:cs typeface="나눔고딕코딩"/>
              </a:rPr>
              <a:t>()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R="3848100">
              <a:lnSpc>
                <a:spcPct val="135400"/>
              </a:lnSpc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# </a:t>
            </a:r>
            <a:r>
              <a:rPr lang="ko-KR" altLang="en-US" spc="-35" dirty="0">
                <a:solidFill>
                  <a:srgbClr val="231F20"/>
                </a:solidFill>
                <a:latin typeface="나눔고딕코딩"/>
                <a:cs typeface="나눔고딕코딩"/>
              </a:rPr>
              <a:t>로그인하기 </a:t>
            </a:r>
            <a:r>
              <a:rPr lang="en-US" altLang="ko-KR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---</a:t>
            </a:r>
            <a:r>
              <a:rPr lang="ko-KR" altLang="en-US" spc="-28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(※3)  </a:t>
            </a:r>
          </a:p>
          <a:p>
            <a:pPr marR="3848100">
              <a:lnSpc>
                <a:spcPct val="135400"/>
              </a:lnSpc>
            </a:pPr>
            <a:r>
              <a:rPr lang="en-US" altLang="ko-KR" spc="-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login_info</a:t>
            </a:r>
            <a:r>
              <a:rPr lang="en-US" altLang="ko-KR" spc="-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=</a:t>
            </a:r>
            <a:r>
              <a:rPr lang="en-US" altLang="ko-KR" spc="-204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{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355600" marR="3116580">
              <a:lnSpc>
                <a:spcPct val="135400"/>
              </a:lnSpc>
            </a:pPr>
            <a:r>
              <a:rPr lang="en-US" altLang="ko-KR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"</a:t>
            </a:r>
            <a:r>
              <a:rPr lang="en-US" altLang="ko-KR" spc="-2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m_id</a:t>
            </a:r>
            <a:r>
              <a:rPr lang="en-US" altLang="ko-KR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":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USER, # </a:t>
            </a:r>
            <a:r>
              <a:rPr lang="ko-KR" altLang="en-US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아이디 </a:t>
            </a:r>
            <a:r>
              <a:rPr lang="ko-KR" altLang="en-US" spc="-40" dirty="0">
                <a:solidFill>
                  <a:srgbClr val="231F20"/>
                </a:solidFill>
                <a:latin typeface="나눔고딕코딩"/>
                <a:cs typeface="나눔고딕코딩"/>
              </a:rPr>
              <a:t>지정  </a:t>
            </a:r>
            <a:endParaRPr lang="en-US" altLang="ko-KR" spc="-40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355600" marR="3116580">
              <a:lnSpc>
                <a:spcPct val="135400"/>
              </a:lnSpc>
            </a:pP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"</a:t>
            </a:r>
            <a:r>
              <a:rPr lang="en-US" altLang="ko-KR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m_passwd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":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PASS # </a:t>
            </a:r>
            <a:r>
              <a:rPr lang="ko-KR" altLang="en-US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비밀번호</a:t>
            </a:r>
            <a:r>
              <a:rPr lang="ko-KR" altLang="en-US" spc="4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40" dirty="0">
                <a:solidFill>
                  <a:srgbClr val="231F20"/>
                </a:solidFill>
                <a:latin typeface="나눔고딕코딩"/>
                <a:cs typeface="나눔고딕코딩"/>
              </a:rPr>
              <a:t>지정</a:t>
            </a:r>
            <a:endParaRPr lang="ko-KR" altLang="en-US" dirty="0">
              <a:latin typeface="나눔고딕코딩"/>
              <a:cs typeface="나눔고딕코딩"/>
            </a:endParaRPr>
          </a:p>
          <a:p>
            <a:pPr>
              <a:spcBef>
                <a:spcPts val="340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}</a:t>
            </a:r>
            <a:endParaRPr lang="ko-KR" altLang="en-US" dirty="0">
              <a:latin typeface="나눔고딕코딩"/>
              <a:cs typeface="나눔고딕코딩"/>
            </a:endParaRPr>
          </a:p>
          <a:p>
            <a:pPr>
              <a:spcBef>
                <a:spcPts val="340"/>
              </a:spcBef>
            </a:pPr>
            <a:endParaRPr lang="ko-KR" altLang="en-US" dirty="0">
              <a:latin typeface="나눔고딕코딩"/>
              <a:cs typeface="나눔고딕코딩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xmlns="" id="{197F74A8-E6FB-F44B-B031-D82BF50B0F53}"/>
              </a:ext>
            </a:extLst>
          </p:cNvPr>
          <p:cNvSpPr/>
          <p:nvPr/>
        </p:nvSpPr>
        <p:spPr>
          <a:xfrm flipV="1">
            <a:off x="232569" y="1198378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04607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">
            <a:extLst>
              <a:ext uri="{FF2B5EF4-FFF2-40B4-BE49-F238E27FC236}">
                <a16:creationId xmlns:a16="http://schemas.microsoft.com/office/drawing/2014/main" xmlns="" id="{4EB7E588-4BD0-2D41-B4EE-7002CA2CDBEB}"/>
              </a:ext>
            </a:extLst>
          </p:cNvPr>
          <p:cNvSpPr txBox="1"/>
          <p:nvPr/>
        </p:nvSpPr>
        <p:spPr>
          <a:xfrm>
            <a:off x="232569" y="346075"/>
            <a:ext cx="9753599" cy="56076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973580">
              <a:lnSpc>
                <a:spcPct val="135400"/>
              </a:lnSpc>
            </a:pPr>
            <a:r>
              <a:rPr lang="en-US" altLang="ko-KR" spc="-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url_login</a:t>
            </a:r>
            <a:r>
              <a:rPr lang="en-US" altLang="ko-KR" spc="-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=</a:t>
            </a:r>
            <a:r>
              <a:rPr lang="en-US" altLang="ko-KR" spc="-18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"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  <a:hlinkClick r:id="rId2"/>
              </a:rPr>
              <a:t>http://www.hanbit.co.kr/member/login_proc.php" 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</a:p>
          <a:p>
            <a:pPr marR="1973580">
              <a:lnSpc>
                <a:spcPct val="135400"/>
              </a:lnSpc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res = </a:t>
            </a:r>
            <a:r>
              <a:rPr lang="en-US" altLang="ko-KR" spc="-1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session.post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(</a:t>
            </a:r>
            <a:r>
              <a:rPr lang="en-US" altLang="ko-KR" spc="-1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url_login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, </a:t>
            </a:r>
            <a:r>
              <a:rPr lang="en-US" altLang="ko-KR" spc="-5" dirty="0">
                <a:solidFill>
                  <a:srgbClr val="231F20"/>
                </a:solidFill>
                <a:latin typeface="나눔고딕코딩"/>
                <a:cs typeface="나눔고딕코딩"/>
              </a:rPr>
              <a:t>data=</a:t>
            </a:r>
            <a:r>
              <a:rPr lang="en-US" altLang="ko-KR" spc="-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login_info</a:t>
            </a:r>
            <a:r>
              <a:rPr lang="en-US" altLang="ko-KR" spc="-5" dirty="0">
                <a:solidFill>
                  <a:srgbClr val="231F20"/>
                </a:solidFill>
                <a:latin typeface="나눔고딕코딩"/>
                <a:cs typeface="나눔고딕코딩"/>
              </a:rPr>
              <a:t>)  </a:t>
            </a:r>
          </a:p>
          <a:p>
            <a:pPr marR="1973580">
              <a:lnSpc>
                <a:spcPct val="135400"/>
              </a:lnSpc>
            </a:pPr>
            <a:r>
              <a:rPr lang="en-US" altLang="ko-KR" spc="-1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res.raise_for_status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()</a:t>
            </a:r>
            <a:r>
              <a:rPr lang="en-US" altLang="ko-KR" spc="-8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#</a:t>
            </a:r>
            <a:r>
              <a:rPr lang="en-US" altLang="ko-KR" spc="-8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오류가</a:t>
            </a:r>
            <a:r>
              <a:rPr lang="ko-KR" altLang="en-US" spc="-8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발생하면</a:t>
            </a:r>
            <a:r>
              <a:rPr lang="ko-KR" altLang="en-US" spc="-8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예외가</a:t>
            </a:r>
            <a:r>
              <a:rPr lang="ko-KR" altLang="en-US" spc="-8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40" dirty="0">
                <a:solidFill>
                  <a:srgbClr val="231F20"/>
                </a:solidFill>
                <a:latin typeface="나눔고딕코딩"/>
                <a:cs typeface="나눔고딕코딩"/>
              </a:rPr>
              <a:t>발생합니다</a:t>
            </a:r>
            <a:r>
              <a:rPr lang="en-US" altLang="ko-KR" spc="-40" dirty="0">
                <a:solidFill>
                  <a:srgbClr val="231F20"/>
                </a:solidFill>
                <a:latin typeface="나눔고딕코딩"/>
                <a:cs typeface="나눔고딕코딩"/>
              </a:rPr>
              <a:t>.</a:t>
            </a:r>
            <a:endParaRPr lang="ko-KR" altLang="en-US" dirty="0">
              <a:latin typeface="나눔고딕코딩"/>
              <a:cs typeface="나눔고딕코딩"/>
            </a:endParaRPr>
          </a:p>
          <a:p>
            <a:pPr>
              <a:lnSpc>
                <a:spcPct val="100000"/>
              </a:lnSpc>
            </a:pPr>
            <a:endParaRPr lang="ko-KR" altLang="en-US" dirty="0">
              <a:latin typeface="Times New Roman"/>
              <a:cs typeface="Times New Roman"/>
            </a:endParaRPr>
          </a:p>
          <a:p>
            <a:pPr>
              <a:spcBef>
                <a:spcPts val="30"/>
              </a:spcBef>
            </a:pPr>
            <a:endParaRPr lang="ko-KR" altLang="en-US" sz="800" dirty="0">
              <a:latin typeface="Times New Roman"/>
              <a:cs typeface="Times New Roman"/>
            </a:endParaRPr>
          </a:p>
          <a:p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#</a:t>
            </a:r>
            <a:r>
              <a:rPr lang="ko-KR" altLang="en-US" spc="-10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3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마이페이지에</a:t>
            </a:r>
            <a:r>
              <a:rPr lang="ko-KR" altLang="en-US" spc="-10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접근하기</a:t>
            </a:r>
            <a:r>
              <a:rPr lang="ko-KR" altLang="en-US" spc="-10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---</a:t>
            </a:r>
            <a:r>
              <a:rPr lang="ko-KR" altLang="en-US" spc="-10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(※4)</a:t>
            </a:r>
            <a:endParaRPr lang="ko-KR" altLang="en-US" dirty="0">
              <a:latin typeface="나눔고딕코딩"/>
              <a:cs typeface="나눔고딕코딩"/>
            </a:endParaRPr>
          </a:p>
          <a:p>
            <a:pPr marR="1866900">
              <a:lnSpc>
                <a:spcPct val="135400"/>
              </a:lnSpc>
            </a:pPr>
            <a:r>
              <a:rPr lang="en-US" altLang="ko-KR" spc="-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url_mypage</a:t>
            </a:r>
            <a:r>
              <a:rPr lang="en-US" altLang="ko-KR" spc="-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=</a:t>
            </a:r>
            <a:r>
              <a:rPr lang="en-US" altLang="ko-KR" spc="-12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"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  <a:hlinkClick r:id="rId3"/>
              </a:rPr>
              <a:t>http://www.hanbit.co.kr/myhanbit/myhanbit.html" 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</a:p>
          <a:p>
            <a:pPr marR="1866900">
              <a:lnSpc>
                <a:spcPct val="135400"/>
              </a:lnSpc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res =</a:t>
            </a:r>
            <a:r>
              <a:rPr lang="en-US" altLang="ko-KR" spc="-11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1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session.get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(</a:t>
            </a:r>
            <a:r>
              <a:rPr lang="en-US" altLang="ko-KR" spc="-1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url_mypage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)</a:t>
            </a:r>
            <a:endParaRPr lang="en-US" altLang="ko-KR" dirty="0">
              <a:latin typeface="나눔고딕코딩"/>
              <a:cs typeface="나눔고딕코딩"/>
            </a:endParaRPr>
          </a:p>
          <a:p>
            <a:pPr>
              <a:spcBef>
                <a:spcPts val="340"/>
              </a:spcBef>
            </a:pPr>
            <a:r>
              <a:rPr lang="en-US" altLang="ko-KR" spc="-1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res.raise_for_status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()</a:t>
            </a:r>
            <a:endParaRPr lang="en-US" altLang="ko-KR" dirty="0">
              <a:latin typeface="나눔고딕코딩"/>
              <a:cs typeface="나눔고딕코딩"/>
            </a:endParaRPr>
          </a:p>
          <a:p>
            <a:pPr>
              <a:lnSpc>
                <a:spcPct val="100000"/>
              </a:lnSpc>
            </a:pPr>
            <a:endParaRPr lang="en-US" altLang="ko-KR" dirty="0">
              <a:latin typeface="Times New Roman"/>
              <a:cs typeface="Times New Roman"/>
            </a:endParaRPr>
          </a:p>
          <a:p>
            <a:pPr>
              <a:spcBef>
                <a:spcPts val="30"/>
              </a:spcBef>
            </a:pPr>
            <a:endParaRPr lang="en-US" altLang="ko-KR" sz="800" dirty="0">
              <a:latin typeface="Times New Roman"/>
              <a:cs typeface="Times New Roman"/>
            </a:endParaRPr>
          </a:p>
          <a:p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#</a:t>
            </a:r>
            <a:r>
              <a:rPr lang="en-US" altLang="ko-KR" spc="-9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35" dirty="0">
                <a:solidFill>
                  <a:srgbClr val="231F20"/>
                </a:solidFill>
                <a:latin typeface="나눔고딕코딩"/>
                <a:cs typeface="나눔고딕코딩"/>
              </a:rPr>
              <a:t>마일리지와</a:t>
            </a:r>
            <a:r>
              <a:rPr lang="ko-KR" altLang="en-US" spc="-9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3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이코인</a:t>
            </a:r>
            <a:r>
              <a:rPr lang="ko-KR" altLang="en-US" spc="-9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가져오기</a:t>
            </a:r>
            <a:r>
              <a:rPr lang="ko-KR" altLang="en-US" spc="-9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---</a:t>
            </a:r>
            <a:r>
              <a:rPr lang="ko-KR" altLang="en-US" spc="-9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(※5)</a:t>
            </a:r>
            <a:endParaRPr lang="ko-KR" altLang="en-US" dirty="0">
              <a:latin typeface="나눔고딕코딩"/>
              <a:cs typeface="나눔고딕코딩"/>
            </a:endParaRPr>
          </a:p>
          <a:p>
            <a:pPr>
              <a:spcBef>
                <a:spcPts val="340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soup = </a:t>
            </a:r>
            <a:r>
              <a:rPr lang="en-US" altLang="ko-KR" spc="-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BeautifulSoup</a:t>
            </a:r>
            <a:r>
              <a:rPr lang="en-US" altLang="ko-KR" spc="-5" dirty="0">
                <a:solidFill>
                  <a:srgbClr val="231F20"/>
                </a:solidFill>
                <a:latin typeface="나눔고딕코딩"/>
                <a:cs typeface="나눔고딕코딩"/>
              </a:rPr>
              <a:t>(</a:t>
            </a:r>
            <a:r>
              <a:rPr lang="en-US" altLang="ko-KR" spc="-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res.text</a:t>
            </a:r>
            <a:r>
              <a:rPr lang="en-US" altLang="ko-KR" spc="-5" dirty="0">
                <a:solidFill>
                  <a:srgbClr val="231F20"/>
                </a:solidFill>
                <a:latin typeface="나눔고딕코딩"/>
                <a:cs typeface="나눔고딕코딩"/>
              </a:rPr>
              <a:t>,</a:t>
            </a:r>
            <a:r>
              <a:rPr lang="en-US" altLang="ko-KR" spc="-24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"</a:t>
            </a:r>
            <a:r>
              <a:rPr lang="en-US" altLang="ko-KR" spc="-1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html.parser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")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R="1821180">
              <a:lnSpc>
                <a:spcPct val="135400"/>
              </a:lnSpc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mileage = </a:t>
            </a:r>
            <a:r>
              <a:rPr lang="en-US" altLang="ko-KR" spc="-1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soup.select_one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(".mileage_section1</a:t>
            </a:r>
            <a:r>
              <a:rPr lang="en-US" altLang="ko-KR" spc="-10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span").</a:t>
            </a:r>
            <a:r>
              <a:rPr lang="en-US" altLang="ko-KR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get_text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()  </a:t>
            </a:r>
          </a:p>
          <a:p>
            <a:pPr marR="1821180">
              <a:lnSpc>
                <a:spcPct val="135400"/>
              </a:lnSpc>
            </a:pP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ecoin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= </a:t>
            </a:r>
            <a:r>
              <a:rPr lang="en-US" altLang="ko-KR" spc="-1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soup.select_one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(".mileage_section2 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span").</a:t>
            </a:r>
            <a:r>
              <a:rPr lang="en-US" altLang="ko-KR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get_text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()  </a:t>
            </a:r>
          </a:p>
          <a:p>
            <a:pPr marR="1821180">
              <a:lnSpc>
                <a:spcPct val="135400"/>
              </a:lnSpc>
            </a:pPr>
            <a:r>
              <a:rPr lang="en-US" altLang="ko-KR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print("</a:t>
            </a:r>
            <a:r>
              <a:rPr lang="ko-KR" altLang="en-US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마일리지</a:t>
            </a:r>
            <a:r>
              <a:rPr lang="en-US" altLang="ko-KR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:</a:t>
            </a:r>
            <a:r>
              <a:rPr lang="ko-KR" altLang="en-US" spc="-114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"</a:t>
            </a:r>
            <a:r>
              <a:rPr lang="ko-KR" altLang="en-US" spc="-114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+</a:t>
            </a:r>
            <a:r>
              <a:rPr lang="ko-KR" altLang="en-US" spc="-114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mileage)</a:t>
            </a:r>
            <a:endParaRPr lang="en-US" altLang="ko-KR" dirty="0">
              <a:latin typeface="나눔고딕코딩"/>
              <a:cs typeface="나눔고딕코딩"/>
            </a:endParaRPr>
          </a:p>
          <a:p>
            <a:pPr>
              <a:spcBef>
                <a:spcPts val="340"/>
              </a:spcBef>
            </a:pPr>
            <a:r>
              <a:rPr lang="en-US" altLang="ko-KR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print("</a:t>
            </a:r>
            <a:r>
              <a:rPr lang="ko-KR" altLang="en-US" spc="-2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이코인</a:t>
            </a:r>
            <a:r>
              <a:rPr lang="en-US" altLang="ko-KR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: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" +</a:t>
            </a:r>
            <a:r>
              <a:rPr lang="ko-KR" altLang="en-US" spc="-30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ecoin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)</a:t>
            </a:r>
            <a:endParaRPr lang="en-US" altLang="ko-KR" dirty="0">
              <a:latin typeface="나눔고딕코딩"/>
              <a:cs typeface="나눔고딕코딩"/>
            </a:endParaRPr>
          </a:p>
          <a:p>
            <a:pPr>
              <a:spcBef>
                <a:spcPts val="340"/>
              </a:spcBef>
            </a:pPr>
            <a:endParaRPr lang="ko-KR" altLang="en-US" dirty="0">
              <a:latin typeface="나눔고딕코딩"/>
              <a:cs typeface="나눔고딕코딩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xmlns="" id="{197F74A8-E6FB-F44B-B031-D82BF50B0F53}"/>
              </a:ext>
            </a:extLst>
          </p:cNvPr>
          <p:cNvSpPr/>
          <p:nvPr/>
        </p:nvSpPr>
        <p:spPr>
          <a:xfrm flipV="1">
            <a:off x="232569" y="5832475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xmlns="" id="{00CFBB5D-A0B1-0142-80BE-B6582F39EC33}"/>
              </a:ext>
            </a:extLst>
          </p:cNvPr>
          <p:cNvSpPr txBox="1"/>
          <p:nvPr/>
        </p:nvSpPr>
        <p:spPr>
          <a:xfrm>
            <a:off x="232570" y="6137275"/>
            <a:ext cx="9601200" cy="106336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 marL="157480" marR="3373120">
              <a:lnSpc>
                <a:spcPct val="135400"/>
              </a:lnSpc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$ python3  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login-</a:t>
            </a:r>
            <a:r>
              <a:rPr lang="en-US" altLang="ko-KR" spc="-1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getmileage.py</a:t>
            </a:r>
            <a:endParaRPr lang="en-US" altLang="ko-KR" spc="-10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157480" marR="3373120">
              <a:lnSpc>
                <a:spcPct val="135400"/>
              </a:lnSpc>
            </a:pPr>
            <a:r>
              <a:rPr lang="ko-KR" altLang="en-US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마일리지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: 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0</a:t>
            </a:r>
            <a:endParaRPr lang="ko-KR" altLang="en-US" dirty="0">
              <a:latin typeface="나눔고딕코딩"/>
              <a:cs typeface="나눔고딕코딩"/>
            </a:endParaRPr>
          </a:p>
          <a:p>
            <a:pPr marL="157480">
              <a:spcBef>
                <a:spcPts val="340"/>
              </a:spcBef>
            </a:pPr>
            <a:r>
              <a:rPr lang="ko-KR" altLang="en-US" spc="-3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이코인</a:t>
            </a:r>
            <a:r>
              <a:rPr lang="en-US" altLang="ko-KR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:</a:t>
            </a:r>
            <a:r>
              <a:rPr lang="ko-KR" altLang="en-US" spc="-17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1,000</a:t>
            </a:r>
            <a:endParaRPr lang="ko-KR" altLang="en-US" dirty="0">
              <a:latin typeface="나눔고딕코딩"/>
              <a:cs typeface="나눔고딕코딩"/>
            </a:endParaRPr>
          </a:p>
        </p:txBody>
      </p:sp>
    </p:spTree>
    <p:extLst>
      <p:ext uri="{BB962C8B-B14F-4D97-AF65-F5344CB8AC3E}">
        <p14:creationId xmlns:p14="http://schemas.microsoft.com/office/powerpoint/2010/main" val="2367053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xmlns="" id="{54AA69F6-9B26-4E4D-AD51-56E30CC3193B}"/>
              </a:ext>
            </a:extLst>
          </p:cNvPr>
          <p:cNvSpPr txBox="1"/>
          <p:nvPr/>
        </p:nvSpPr>
        <p:spPr>
          <a:xfrm>
            <a:off x="271463" y="193675"/>
            <a:ext cx="9525000" cy="61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en-US" altLang="ko-KR" sz="2400" dirty="0">
                <a:latin typeface="+mn-ea"/>
                <a:cs typeface="Arial Unicode MS"/>
              </a:rPr>
              <a:t>requests </a:t>
            </a:r>
            <a:r>
              <a:rPr lang="ko-KR" altLang="en-US" sz="2400" dirty="0">
                <a:latin typeface="+mn-ea"/>
                <a:cs typeface="Arial Unicode MS"/>
              </a:rPr>
              <a:t>모듈의 메서드</a:t>
            </a:r>
            <a:endParaRPr lang="en-US" altLang="ko-KR" sz="2400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+mn-ea"/>
                <a:cs typeface="Arial Unicode MS"/>
              </a:rPr>
              <a:t>requests </a:t>
            </a:r>
            <a:r>
              <a:rPr lang="ko-KR" altLang="en-US" dirty="0">
                <a:latin typeface="+mn-ea"/>
                <a:cs typeface="Arial Unicode MS"/>
              </a:rPr>
              <a:t>모듈을 사용하려면  </a:t>
            </a:r>
            <a:r>
              <a:rPr lang="en-US" altLang="ko-KR" dirty="0">
                <a:latin typeface="+mn-ea"/>
                <a:cs typeface="Arial Unicode MS"/>
              </a:rPr>
              <a:t>requests </a:t>
            </a:r>
            <a:r>
              <a:rPr lang="ko-KR" altLang="en-US" dirty="0">
                <a:latin typeface="+mn-ea"/>
                <a:cs typeface="Arial Unicode MS"/>
              </a:rPr>
              <a:t>모듈을 읽어 들여야</a:t>
            </a:r>
            <a:r>
              <a:rPr lang="en-US" altLang="ko-KR" dirty="0">
                <a:latin typeface="+mn-ea"/>
                <a:cs typeface="Arial Unicode MS"/>
              </a:rPr>
              <a:t> </a:t>
            </a:r>
            <a:r>
              <a:rPr lang="ko-KR" altLang="en-US" dirty="0">
                <a:latin typeface="+mn-ea"/>
                <a:cs typeface="Arial Unicode MS"/>
              </a:rPr>
              <a:t>함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ko-KR" altLang="en-US" dirty="0">
              <a:latin typeface="+mn-ea"/>
              <a:cs typeface="Arial Unicode MS"/>
            </a:endParaRPr>
          </a:p>
          <a:p>
            <a:pPr marL="12700" algn="just">
              <a:lnSpc>
                <a:spcPct val="150000"/>
              </a:lnSpc>
            </a:pPr>
            <a:endParaRPr lang="en-US" altLang="ko-KR" dirty="0">
              <a:latin typeface="+mn-ea"/>
              <a:cs typeface="Arial Unicode MS"/>
            </a:endParaRPr>
          </a:p>
          <a:p>
            <a:pPr marL="355600" indent="-342900" algn="just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+mn-ea"/>
                <a:cs typeface="Arial Unicode MS"/>
              </a:rPr>
              <a:t>GET, POST </a:t>
            </a:r>
            <a:r>
              <a:rPr lang="ko-KR" altLang="en-US" dirty="0">
                <a:latin typeface="+mn-ea"/>
                <a:cs typeface="Arial Unicode MS"/>
              </a:rPr>
              <a:t>메서드</a:t>
            </a:r>
            <a:endParaRPr lang="en-US" altLang="ko-KR" dirty="0">
              <a:latin typeface="+mn-ea"/>
              <a:cs typeface="Arial Unicode MS"/>
            </a:endParaRPr>
          </a:p>
          <a:p>
            <a:pPr marL="355600" indent="-34290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  <a:cs typeface="Arial Unicode MS"/>
            </a:endParaRPr>
          </a:p>
          <a:p>
            <a:pPr marL="355600" indent="-34290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  <a:cs typeface="Arial Unicode MS"/>
            </a:endParaRPr>
          </a:p>
          <a:p>
            <a:pPr marL="355600" indent="-34290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  <a:cs typeface="Arial Unicode MS"/>
            </a:endParaRPr>
          </a:p>
          <a:p>
            <a:pPr marL="355600" indent="-34290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  <a:cs typeface="Arial Unicode MS"/>
            </a:endParaRPr>
          </a:p>
          <a:p>
            <a:pPr marL="355600" indent="-34290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  <a:cs typeface="Arial Unicode MS"/>
            </a:endParaRPr>
          </a:p>
          <a:p>
            <a:pPr marL="355600" indent="-34290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  <a:cs typeface="Arial Unicode MS"/>
            </a:endParaRPr>
          </a:p>
          <a:p>
            <a:pPr marL="355600" indent="-342900" algn="just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+mn-ea"/>
                <a:cs typeface="Arial Unicode MS"/>
              </a:rPr>
              <a:t>PUT/DELETE/HEAD </a:t>
            </a:r>
            <a:r>
              <a:rPr lang="ko-KR" altLang="en-US" dirty="0">
                <a:latin typeface="+mn-ea"/>
                <a:cs typeface="Arial Unicode MS"/>
              </a:rPr>
              <a:t>등의 요청을 위한 메서드도</a:t>
            </a:r>
            <a:endParaRPr lang="en-US" altLang="ko-KR" dirty="0">
              <a:latin typeface="+mn-ea"/>
              <a:cs typeface="Arial Unicode MS"/>
            </a:endParaRPr>
          </a:p>
          <a:p>
            <a:pPr marL="355600" indent="-342900" algn="just">
              <a:lnSpc>
                <a:spcPct val="150000"/>
              </a:lnSpc>
              <a:buFontTx/>
              <a:buChar char="-"/>
            </a:pPr>
            <a:endParaRPr lang="ko-KR" altLang="en-US" sz="2400" dirty="0">
              <a:latin typeface="+mn-ea"/>
              <a:cs typeface="Arial Unicode MS"/>
            </a:endParaRPr>
          </a:p>
          <a:p>
            <a:pPr marL="12700" algn="just">
              <a:lnSpc>
                <a:spcPct val="150000"/>
              </a:lnSpc>
            </a:pPr>
            <a:endParaRPr lang="ko-KR" altLang="en-US" sz="2400" dirty="0">
              <a:latin typeface="+mn-ea"/>
              <a:cs typeface="Arial Unicode MS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xmlns="" id="{F6DEF783-225D-4949-AFC2-6A57151452ED}"/>
              </a:ext>
            </a:extLst>
          </p:cNvPr>
          <p:cNvSpPr txBox="1"/>
          <p:nvPr/>
        </p:nvSpPr>
        <p:spPr>
          <a:xfrm>
            <a:off x="232570" y="1260475"/>
            <a:ext cx="9601200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 marL="15621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import</a:t>
            </a:r>
            <a:r>
              <a:rPr lang="en-US" altLang="ko-KR" spc="-14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requests</a:t>
            </a:r>
            <a:endParaRPr lang="en-US" altLang="ko-KR" dirty="0">
              <a:latin typeface="나눔고딕코딩"/>
              <a:cs typeface="나눔고딕코딩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xmlns="" id="{5790F18D-7A1E-1E43-9FF9-56C4D4C02B4B}"/>
              </a:ext>
            </a:extLst>
          </p:cNvPr>
          <p:cNvSpPr txBox="1"/>
          <p:nvPr/>
        </p:nvSpPr>
        <p:spPr>
          <a:xfrm>
            <a:off x="232570" y="2479675"/>
            <a:ext cx="9601200" cy="19005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 marL="157480">
              <a:spcBef>
                <a:spcPts val="685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# GET</a:t>
            </a:r>
            <a:r>
              <a:rPr lang="en-US" altLang="ko-KR" spc="-22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40" dirty="0">
                <a:solidFill>
                  <a:srgbClr val="231F20"/>
                </a:solidFill>
                <a:latin typeface="나눔고딕코딩"/>
                <a:cs typeface="나눔고딕코딩"/>
              </a:rPr>
              <a:t>요청</a:t>
            </a:r>
            <a:endParaRPr lang="ko-KR" altLang="en-US" dirty="0">
              <a:latin typeface="나눔고딕코딩"/>
              <a:cs typeface="나눔고딕코딩"/>
            </a:endParaRPr>
          </a:p>
          <a:p>
            <a:pPr marL="157480">
              <a:spcBef>
                <a:spcPts val="340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r =</a:t>
            </a:r>
            <a:r>
              <a:rPr lang="en-US" altLang="ko-KR" spc="-21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1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requests.get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("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  <a:hlinkClick r:id="rId2"/>
              </a:rPr>
              <a:t>http://google.com"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)</a:t>
            </a:r>
            <a:endParaRPr lang="en-US" altLang="ko-KR" dirty="0">
              <a:latin typeface="나눔고딕코딩"/>
              <a:cs typeface="나눔고딕코딩"/>
            </a:endParaRPr>
          </a:p>
          <a:p>
            <a:pPr>
              <a:lnSpc>
                <a:spcPct val="100000"/>
              </a:lnSpc>
            </a:pPr>
            <a:endParaRPr lang="en-US" altLang="ko-KR" dirty="0">
              <a:latin typeface="Times New Roman"/>
              <a:cs typeface="Times New Roman"/>
            </a:endParaRPr>
          </a:p>
          <a:p>
            <a:pPr>
              <a:spcBef>
                <a:spcPts val="30"/>
              </a:spcBef>
            </a:pPr>
            <a:endParaRPr lang="en-US" altLang="ko-KR" sz="800" dirty="0">
              <a:latin typeface="Times New Roman"/>
              <a:cs typeface="Times New Roman"/>
            </a:endParaRPr>
          </a:p>
          <a:p>
            <a:pPr marL="15748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# POST</a:t>
            </a:r>
            <a:r>
              <a:rPr lang="en-US" altLang="ko-KR" spc="-22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40" dirty="0">
                <a:solidFill>
                  <a:srgbClr val="231F20"/>
                </a:solidFill>
                <a:latin typeface="나눔고딕코딩"/>
                <a:cs typeface="나눔고딕코딩"/>
              </a:rPr>
              <a:t>요청</a:t>
            </a:r>
            <a:endParaRPr lang="ko-KR" altLang="en-US" dirty="0">
              <a:latin typeface="나눔고딕코딩"/>
              <a:cs typeface="나눔고딕코딩"/>
            </a:endParaRPr>
          </a:p>
          <a:p>
            <a:pPr marL="157480">
              <a:spcBef>
                <a:spcPts val="340"/>
              </a:spcBef>
            </a:pP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formdata</a:t>
            </a:r>
            <a:r>
              <a:rPr lang="en-US" altLang="ko-KR" spc="-5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=</a:t>
            </a:r>
            <a:r>
              <a:rPr lang="en-US" altLang="ko-KR" spc="-9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{</a:t>
            </a:r>
            <a:r>
              <a:rPr lang="en-US" altLang="ko-KR" spc="-9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"key1":</a:t>
            </a:r>
            <a:r>
              <a:rPr lang="en-US" altLang="ko-KR" spc="-9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"value1",</a:t>
            </a:r>
            <a:r>
              <a:rPr lang="en-US" altLang="ko-KR" spc="-9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"key2":</a:t>
            </a:r>
            <a:r>
              <a:rPr lang="en-US" altLang="ko-KR" spc="-9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5" dirty="0">
                <a:solidFill>
                  <a:srgbClr val="231F20"/>
                </a:solidFill>
                <a:latin typeface="나눔고딕코딩"/>
                <a:cs typeface="나눔고딕코딩"/>
              </a:rPr>
              <a:t>"value2"</a:t>
            </a:r>
            <a:r>
              <a:rPr lang="en-US" altLang="ko-KR" spc="-9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}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157480">
              <a:spcBef>
                <a:spcPts val="340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r = </a:t>
            </a:r>
            <a:r>
              <a:rPr lang="en-US" altLang="ko-KR" spc="-1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request.post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("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  <a:hlinkClick r:id="rId3"/>
              </a:rPr>
              <a:t>http://example.com"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,</a:t>
            </a:r>
            <a:r>
              <a:rPr lang="en-US" altLang="ko-KR" spc="-25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5" dirty="0">
                <a:solidFill>
                  <a:srgbClr val="231F20"/>
                </a:solidFill>
                <a:latin typeface="나눔고딕코딩"/>
                <a:cs typeface="나눔고딕코딩"/>
              </a:rPr>
              <a:t>data=</a:t>
            </a:r>
            <a:r>
              <a:rPr lang="en-US" altLang="ko-KR" spc="-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formdata</a:t>
            </a:r>
            <a:r>
              <a:rPr lang="en-US" altLang="ko-KR" spc="-5" dirty="0">
                <a:solidFill>
                  <a:srgbClr val="231F20"/>
                </a:solidFill>
                <a:latin typeface="나눔고딕코딩"/>
                <a:cs typeface="나눔고딕코딩"/>
              </a:rPr>
              <a:t>)</a:t>
            </a:r>
            <a:endParaRPr lang="en-US" altLang="ko-KR" dirty="0">
              <a:latin typeface="나눔고딕코딩"/>
              <a:cs typeface="나눔고딕코딩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xmlns="" id="{C99C2C84-1B07-2F47-9E26-7C31248F2BC5}"/>
              </a:ext>
            </a:extLst>
          </p:cNvPr>
          <p:cNvSpPr txBox="1"/>
          <p:nvPr/>
        </p:nvSpPr>
        <p:spPr>
          <a:xfrm>
            <a:off x="232570" y="5272370"/>
            <a:ext cx="9601200" cy="98366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 marL="15748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r =</a:t>
            </a:r>
            <a:r>
              <a:rPr lang="en-US" altLang="ko-KR" spc="-20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1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requests.put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("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  <a:hlinkClick r:id="rId4"/>
              </a:rPr>
              <a:t>http://httpbin.org/put"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)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157480" marR="2449830">
              <a:lnSpc>
                <a:spcPct val="135400"/>
              </a:lnSpc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r =</a:t>
            </a:r>
            <a:r>
              <a:rPr lang="en-US" altLang="ko-KR" spc="-14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1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requests.delete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("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  <a:hlinkClick r:id="rId5"/>
              </a:rPr>
              <a:t>http://httpbin.org/delete"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)  </a:t>
            </a:r>
          </a:p>
          <a:p>
            <a:pPr marL="157480" marR="2449830">
              <a:lnSpc>
                <a:spcPct val="135400"/>
              </a:lnSpc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r =</a:t>
            </a:r>
            <a:r>
              <a:rPr lang="en-US" altLang="ko-KR" spc="-19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1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requests.head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("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  <a:hlinkClick r:id="rId6"/>
              </a:rPr>
              <a:t>http://httpbin.org/get"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)</a:t>
            </a:r>
            <a:endParaRPr lang="en-US" altLang="ko-KR" dirty="0">
              <a:latin typeface="나눔고딕코딩"/>
              <a:cs typeface="나눔고딕코딩"/>
            </a:endParaRPr>
          </a:p>
        </p:txBody>
      </p:sp>
    </p:spTree>
    <p:extLst>
      <p:ext uri="{BB962C8B-B14F-4D97-AF65-F5344CB8AC3E}">
        <p14:creationId xmlns:p14="http://schemas.microsoft.com/office/powerpoint/2010/main" val="3322373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xmlns="" id="{54AA69F6-9B26-4E4D-AD51-56E30CC3193B}"/>
              </a:ext>
            </a:extLst>
          </p:cNvPr>
          <p:cNvSpPr txBox="1"/>
          <p:nvPr/>
        </p:nvSpPr>
        <p:spPr>
          <a:xfrm>
            <a:off x="271463" y="193675"/>
            <a:ext cx="9525000" cy="4826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ko-KR" altLang="en-US" sz="2400" dirty="0" err="1">
                <a:latin typeface="+mn-ea"/>
                <a:cs typeface="Arial Unicode MS"/>
              </a:rPr>
              <a:t>파이썬으로</a:t>
            </a:r>
            <a:r>
              <a:rPr lang="ko-KR" altLang="en-US" sz="2400" dirty="0">
                <a:latin typeface="+mn-ea"/>
                <a:cs typeface="Arial Unicode MS"/>
              </a:rPr>
              <a:t> 로그인하기</a:t>
            </a: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xmlns="" id="{4EB7E588-4BD0-2D41-B4EE-7002CA2CDBEB}"/>
              </a:ext>
            </a:extLst>
          </p:cNvPr>
          <p:cNvSpPr txBox="1"/>
          <p:nvPr/>
        </p:nvSpPr>
        <p:spPr>
          <a:xfrm>
            <a:off x="232569" y="903759"/>
            <a:ext cx="9753599" cy="42642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n-US" altLang="ko-KR" spc="15" dirty="0">
                <a:solidFill>
                  <a:srgbClr val="58595B"/>
                </a:solidFill>
                <a:latin typeface="Arial Unicode MS"/>
                <a:cs typeface="Arial Unicode MS"/>
              </a:rPr>
              <a:t>file:</a:t>
            </a:r>
            <a:r>
              <a:rPr lang="en-US" altLang="ko-KR" spc="30" dirty="0">
                <a:solidFill>
                  <a:srgbClr val="58595B"/>
                </a:solidFill>
                <a:latin typeface="Arial Unicode MS"/>
                <a:cs typeface="Arial Unicode MS"/>
              </a:rPr>
              <a:t> </a:t>
            </a:r>
            <a:r>
              <a:rPr lang="en-US" altLang="ko-KR" spc="10" dirty="0" err="1">
                <a:solidFill>
                  <a:srgbClr val="58595B"/>
                </a:solidFill>
                <a:latin typeface="Arial Unicode MS"/>
                <a:cs typeface="Arial Unicode MS"/>
              </a:rPr>
              <a:t>src</a:t>
            </a:r>
            <a:r>
              <a:rPr lang="en-US" altLang="ko-KR" spc="10" dirty="0">
                <a:solidFill>
                  <a:srgbClr val="58595B"/>
                </a:solidFill>
                <a:latin typeface="Arial Unicode MS"/>
                <a:cs typeface="Arial Unicode MS"/>
              </a:rPr>
              <a:t>/ch2/requests-</a:t>
            </a:r>
            <a:r>
              <a:rPr lang="en-US" altLang="ko-KR" spc="10" dirty="0" err="1">
                <a:solidFill>
                  <a:srgbClr val="58595B"/>
                </a:solidFill>
                <a:latin typeface="Arial Unicode MS"/>
                <a:cs typeface="Arial Unicode MS"/>
              </a:rPr>
              <a:t>test.py</a:t>
            </a:r>
            <a:endParaRPr lang="en-US" altLang="ko-KR" dirty="0">
              <a:latin typeface="Arial Unicode MS"/>
              <a:cs typeface="Arial Unicode MS"/>
            </a:endParaRPr>
          </a:p>
          <a:p>
            <a:pPr>
              <a:spcBef>
                <a:spcPts val="25"/>
              </a:spcBef>
            </a:pPr>
            <a:endParaRPr lang="en-US" altLang="ko-KR" dirty="0">
              <a:latin typeface="Times New Roman"/>
              <a:cs typeface="Times New Roman"/>
            </a:endParaRPr>
          </a:p>
          <a:p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# </a:t>
            </a:r>
            <a:r>
              <a:rPr lang="ko-KR" altLang="en-US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데이터</a:t>
            </a:r>
            <a:r>
              <a:rPr lang="ko-KR" altLang="en-US" spc="-25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40" dirty="0">
                <a:solidFill>
                  <a:srgbClr val="231F20"/>
                </a:solidFill>
                <a:latin typeface="나눔고딕코딩"/>
                <a:cs typeface="나눔고딕코딩"/>
              </a:rPr>
              <a:t>가져오기</a:t>
            </a:r>
            <a:endParaRPr lang="ko-KR" altLang="en-US" dirty="0">
              <a:latin typeface="나눔고딕코딩"/>
              <a:cs typeface="나눔고딕코딩"/>
            </a:endParaRPr>
          </a:p>
          <a:p>
            <a:pPr>
              <a:spcBef>
                <a:spcPts val="340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import</a:t>
            </a:r>
            <a:r>
              <a:rPr lang="en-US" altLang="ko-KR" spc="-14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requests</a:t>
            </a:r>
            <a:endParaRPr lang="en-US" altLang="ko-KR" dirty="0">
              <a:latin typeface="나눔고딕코딩"/>
              <a:cs typeface="나눔고딕코딩"/>
            </a:endParaRPr>
          </a:p>
          <a:p>
            <a:pPr>
              <a:spcBef>
                <a:spcPts val="340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r =</a:t>
            </a:r>
            <a:r>
              <a:rPr lang="en-US" altLang="ko-KR" spc="-17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1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requests.get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("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  <a:hlinkClick r:id="rId2"/>
              </a:rPr>
              <a:t>http://api.aoikujira.com/time/get.php"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)</a:t>
            </a:r>
            <a:endParaRPr lang="en-US" altLang="ko-KR" dirty="0">
              <a:latin typeface="나눔고딕코딩"/>
              <a:cs typeface="나눔고딕코딩"/>
            </a:endParaRPr>
          </a:p>
          <a:p>
            <a:pPr>
              <a:lnSpc>
                <a:spcPct val="100000"/>
              </a:lnSpc>
            </a:pPr>
            <a:endParaRPr lang="en-US" altLang="ko-KR" dirty="0">
              <a:latin typeface="Times New Roman"/>
              <a:cs typeface="Times New Roman"/>
            </a:endParaRPr>
          </a:p>
          <a:p>
            <a:pPr>
              <a:spcBef>
                <a:spcPts val="30"/>
              </a:spcBef>
            </a:pPr>
            <a:endParaRPr lang="en-US" altLang="ko-KR" dirty="0">
              <a:latin typeface="Times New Roman"/>
              <a:cs typeface="Times New Roman"/>
            </a:endParaRPr>
          </a:p>
          <a:p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#</a:t>
            </a:r>
            <a:r>
              <a:rPr lang="en-US" altLang="ko-KR" spc="-10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텍스트</a:t>
            </a:r>
            <a:r>
              <a:rPr lang="ko-KR" altLang="en-US" spc="-10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형식으로</a:t>
            </a:r>
            <a:r>
              <a:rPr lang="ko-KR" altLang="en-US" spc="-10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데이터</a:t>
            </a:r>
            <a:r>
              <a:rPr lang="ko-KR" altLang="en-US" spc="-10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40" dirty="0">
                <a:solidFill>
                  <a:srgbClr val="231F20"/>
                </a:solidFill>
                <a:latin typeface="나눔고딕코딩"/>
                <a:cs typeface="나눔고딕코딩"/>
              </a:rPr>
              <a:t>추출하기</a:t>
            </a:r>
            <a:endParaRPr lang="ko-KR" altLang="en-US" dirty="0">
              <a:latin typeface="나눔고딕코딩"/>
              <a:cs typeface="나눔고딕코딩"/>
            </a:endParaRPr>
          </a:p>
          <a:p>
            <a:pPr>
              <a:spcBef>
                <a:spcPts val="340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text =</a:t>
            </a:r>
            <a:r>
              <a:rPr lang="en-US" altLang="ko-KR" spc="-20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1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r.text</a:t>
            </a:r>
            <a:endParaRPr lang="en-US" altLang="ko-KR" dirty="0">
              <a:latin typeface="나눔고딕코딩"/>
              <a:cs typeface="나눔고딕코딩"/>
            </a:endParaRPr>
          </a:p>
          <a:p>
            <a:pPr>
              <a:spcBef>
                <a:spcPts val="340"/>
              </a:spcBef>
            </a:pPr>
            <a:r>
              <a:rPr lang="en-US" altLang="ko-KR" spc="-5" dirty="0">
                <a:solidFill>
                  <a:srgbClr val="231F20"/>
                </a:solidFill>
                <a:latin typeface="나눔고딕코딩"/>
                <a:cs typeface="나눔고딕코딩"/>
              </a:rPr>
              <a:t>print(text)</a:t>
            </a:r>
            <a:endParaRPr lang="en-US" altLang="ko-KR" dirty="0">
              <a:latin typeface="나눔고딕코딩"/>
              <a:cs typeface="나눔고딕코딩"/>
            </a:endParaRPr>
          </a:p>
          <a:p>
            <a:pPr>
              <a:spcBef>
                <a:spcPts val="35"/>
              </a:spcBef>
            </a:pPr>
            <a:endParaRPr lang="en-US" altLang="ko-KR" dirty="0">
              <a:latin typeface="Times New Roman"/>
              <a:cs typeface="Times New Roman"/>
            </a:endParaRPr>
          </a:p>
          <a:p>
            <a:pPr marR="3216910">
              <a:lnSpc>
                <a:spcPct val="135400"/>
              </a:lnSpc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#</a:t>
            </a:r>
            <a:r>
              <a:rPr lang="en-US" altLang="ko-KR" spc="-10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바이너리</a:t>
            </a:r>
            <a:r>
              <a:rPr lang="ko-KR" altLang="en-US" spc="-10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형식으로</a:t>
            </a:r>
            <a:r>
              <a:rPr lang="ko-KR" altLang="en-US" spc="-10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데이터</a:t>
            </a:r>
            <a:r>
              <a:rPr lang="ko-KR" altLang="en-US" spc="-10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40" dirty="0">
                <a:solidFill>
                  <a:srgbClr val="231F20"/>
                </a:solidFill>
                <a:latin typeface="나눔고딕코딩"/>
                <a:cs typeface="나눔고딕코딩"/>
              </a:rPr>
              <a:t>추출하기 </a:t>
            </a:r>
            <a:endParaRPr lang="en-US" altLang="ko-KR" spc="-40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R="3216910">
              <a:lnSpc>
                <a:spcPct val="135400"/>
              </a:lnSpc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bin =</a:t>
            </a:r>
            <a:r>
              <a:rPr lang="en-US" altLang="ko-KR" spc="-21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r.content</a:t>
            </a:r>
            <a:endParaRPr lang="en-US" altLang="ko-KR" dirty="0">
              <a:latin typeface="나눔고딕코딩"/>
              <a:cs typeface="나눔고딕코딩"/>
            </a:endParaRPr>
          </a:p>
          <a:p>
            <a:pPr>
              <a:spcBef>
                <a:spcPts val="340"/>
              </a:spcBef>
            </a:pPr>
            <a:r>
              <a:rPr lang="en-US" altLang="ko-KR" spc="-5" dirty="0">
                <a:solidFill>
                  <a:srgbClr val="231F20"/>
                </a:solidFill>
                <a:latin typeface="나눔고딕코딩"/>
                <a:cs typeface="나눔고딕코딩"/>
              </a:rPr>
              <a:t>print(bin)</a:t>
            </a:r>
            <a:endParaRPr lang="en-US" altLang="ko-KR" dirty="0">
              <a:latin typeface="나눔고딕코딩"/>
              <a:cs typeface="나눔고딕코딩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xmlns="" id="{197F74A8-E6FB-F44B-B031-D82BF50B0F53}"/>
              </a:ext>
            </a:extLst>
          </p:cNvPr>
          <p:cNvSpPr/>
          <p:nvPr/>
        </p:nvSpPr>
        <p:spPr>
          <a:xfrm flipV="1">
            <a:off x="232569" y="1198378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xmlns="" id="{C984EE60-B49D-9147-9759-FC0D5AD6ACA2}"/>
              </a:ext>
            </a:extLst>
          </p:cNvPr>
          <p:cNvSpPr/>
          <p:nvPr/>
        </p:nvSpPr>
        <p:spPr>
          <a:xfrm flipV="1">
            <a:off x="232569" y="5253356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xmlns="" id="{E4E41D8D-645A-864A-A35A-4989474FA4A2}"/>
              </a:ext>
            </a:extLst>
          </p:cNvPr>
          <p:cNvSpPr txBox="1"/>
          <p:nvPr/>
        </p:nvSpPr>
        <p:spPr>
          <a:xfrm>
            <a:off x="232570" y="5662711"/>
            <a:ext cx="9601200" cy="10806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 marL="157480" marR="3524885">
              <a:lnSpc>
                <a:spcPct val="135400"/>
              </a:lnSpc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$ python3</a:t>
            </a:r>
            <a:r>
              <a:rPr lang="en-US" altLang="ko-KR" spc="-22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5" dirty="0">
                <a:solidFill>
                  <a:srgbClr val="231F20"/>
                </a:solidFill>
                <a:latin typeface="나눔고딕코딩"/>
                <a:cs typeface="나눔고딕코딩"/>
              </a:rPr>
              <a:t>requests-</a:t>
            </a:r>
            <a:r>
              <a:rPr lang="en-US" altLang="ko-KR" spc="-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test.py</a:t>
            </a:r>
            <a:r>
              <a:rPr lang="en-US" altLang="ko-KR" spc="-5" dirty="0">
                <a:solidFill>
                  <a:srgbClr val="231F20"/>
                </a:solidFill>
                <a:latin typeface="나눔고딕코딩"/>
                <a:cs typeface="나눔고딕코딩"/>
              </a:rPr>
              <a:t>  </a:t>
            </a:r>
          </a:p>
          <a:p>
            <a:pPr marL="157480" marR="3524885">
              <a:lnSpc>
                <a:spcPct val="135400"/>
              </a:lnSpc>
            </a:pP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2016/08/18</a:t>
            </a:r>
            <a:r>
              <a:rPr lang="en-US" altLang="ko-KR" spc="-12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13:13:57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157480" marR="3524885">
              <a:lnSpc>
                <a:spcPct val="135400"/>
              </a:lnSpc>
            </a:pP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b'2016/08/18</a:t>
            </a:r>
            <a:r>
              <a:rPr lang="en-US" altLang="ko-KR" spc="-13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13:13:57'</a:t>
            </a:r>
            <a:endParaRPr lang="en-US" altLang="ko-KR" dirty="0">
              <a:latin typeface="나눔고딕코딩"/>
              <a:cs typeface="나눔고딕코딩"/>
            </a:endParaRPr>
          </a:p>
        </p:txBody>
      </p:sp>
    </p:spTree>
    <p:extLst>
      <p:ext uri="{BB962C8B-B14F-4D97-AF65-F5344CB8AC3E}">
        <p14:creationId xmlns:p14="http://schemas.microsoft.com/office/powerpoint/2010/main" val="4118219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232570" y="225353"/>
            <a:ext cx="9753599" cy="33563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n-US" altLang="ko-KR" spc="15" dirty="0">
                <a:solidFill>
                  <a:srgbClr val="58595B"/>
                </a:solidFill>
                <a:latin typeface="Arial Unicode MS"/>
                <a:cs typeface="Arial Unicode MS"/>
              </a:rPr>
              <a:t>file:</a:t>
            </a:r>
            <a:r>
              <a:rPr lang="en-US" altLang="ko-KR" spc="20" dirty="0">
                <a:solidFill>
                  <a:srgbClr val="58595B"/>
                </a:solidFill>
                <a:latin typeface="Arial Unicode MS"/>
                <a:cs typeface="Arial Unicode MS"/>
              </a:rPr>
              <a:t> </a:t>
            </a:r>
            <a:r>
              <a:rPr lang="en-US" altLang="ko-KR" spc="15" dirty="0" err="1">
                <a:solidFill>
                  <a:srgbClr val="58595B"/>
                </a:solidFill>
                <a:latin typeface="Arial Unicode MS"/>
                <a:cs typeface="Arial Unicode MS"/>
              </a:rPr>
              <a:t>src</a:t>
            </a:r>
            <a:r>
              <a:rPr lang="en-US" altLang="ko-KR" spc="15" dirty="0">
                <a:solidFill>
                  <a:srgbClr val="58595B"/>
                </a:solidFill>
                <a:latin typeface="Arial Unicode MS"/>
                <a:cs typeface="Arial Unicode MS"/>
              </a:rPr>
              <a:t>/ch2/requests-</a:t>
            </a:r>
            <a:r>
              <a:rPr lang="en-US" altLang="ko-KR" spc="15" dirty="0" err="1">
                <a:solidFill>
                  <a:srgbClr val="58595B"/>
                </a:solidFill>
                <a:latin typeface="Arial Unicode MS"/>
                <a:cs typeface="Arial Unicode MS"/>
              </a:rPr>
              <a:t>png.py</a:t>
            </a:r>
            <a:endParaRPr lang="en-US" altLang="ko-KR" dirty="0">
              <a:latin typeface="Arial Unicode MS"/>
              <a:cs typeface="Arial Unicode MS"/>
            </a:endParaRPr>
          </a:p>
          <a:p>
            <a:pPr>
              <a:spcBef>
                <a:spcPts val="25"/>
              </a:spcBef>
            </a:pPr>
            <a:endParaRPr lang="en-US" altLang="ko-KR" dirty="0">
              <a:latin typeface="Times New Roman"/>
              <a:cs typeface="Times New Roman"/>
            </a:endParaRPr>
          </a:p>
          <a:p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# </a:t>
            </a:r>
            <a:r>
              <a:rPr lang="ko-KR" altLang="en-US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이미지 데이터</a:t>
            </a:r>
            <a:r>
              <a:rPr lang="ko-KR" altLang="en-US" spc="-29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40" dirty="0">
                <a:solidFill>
                  <a:srgbClr val="231F20"/>
                </a:solidFill>
                <a:latin typeface="나눔고딕코딩"/>
                <a:cs typeface="나눔고딕코딩"/>
              </a:rPr>
              <a:t>추출하기</a:t>
            </a:r>
            <a:endParaRPr lang="ko-KR" altLang="en-US" dirty="0">
              <a:latin typeface="나눔고딕코딩"/>
              <a:cs typeface="나눔고딕코딩"/>
            </a:endParaRPr>
          </a:p>
          <a:p>
            <a:pPr>
              <a:spcBef>
                <a:spcPts val="340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import</a:t>
            </a:r>
            <a:r>
              <a:rPr lang="en-US" altLang="ko-KR" spc="-14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requests</a:t>
            </a:r>
            <a:endParaRPr lang="en-US" altLang="ko-KR" dirty="0">
              <a:latin typeface="나눔고딕코딩"/>
              <a:cs typeface="나눔고딕코딩"/>
            </a:endParaRPr>
          </a:p>
          <a:p>
            <a:pPr>
              <a:spcBef>
                <a:spcPts val="340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r =</a:t>
            </a:r>
            <a:r>
              <a:rPr lang="en-US" altLang="ko-KR" spc="-16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1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requests.get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("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  <a:hlinkClick r:id="rId2"/>
              </a:rPr>
              <a:t>http://wikibook.co.kr/wikibook.png"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)</a:t>
            </a:r>
            <a:endParaRPr lang="en-US" altLang="ko-KR" dirty="0">
              <a:latin typeface="나눔고딕코딩"/>
              <a:cs typeface="나눔고딕코딩"/>
            </a:endParaRPr>
          </a:p>
          <a:p>
            <a:pPr>
              <a:spcBef>
                <a:spcPts val="35"/>
              </a:spcBef>
            </a:pPr>
            <a:endParaRPr lang="en-US" altLang="ko-KR" dirty="0">
              <a:latin typeface="Times New Roman"/>
              <a:cs typeface="Times New Roman"/>
            </a:endParaRPr>
          </a:p>
          <a:p>
            <a:pPr marR="3216910">
              <a:lnSpc>
                <a:spcPct val="135400"/>
              </a:lnSpc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#</a:t>
            </a:r>
            <a:r>
              <a:rPr lang="en-US" altLang="ko-KR" spc="-10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바이너리</a:t>
            </a:r>
            <a:r>
              <a:rPr lang="ko-KR" altLang="en-US" spc="-10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형식으로</a:t>
            </a:r>
            <a:r>
              <a:rPr lang="ko-KR" altLang="en-US" spc="-10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데이터</a:t>
            </a:r>
            <a:r>
              <a:rPr lang="ko-KR" altLang="en-US" spc="-10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40" dirty="0">
                <a:solidFill>
                  <a:srgbClr val="231F20"/>
                </a:solidFill>
                <a:latin typeface="나눔고딕코딩"/>
                <a:cs typeface="나눔고딕코딩"/>
              </a:rPr>
              <a:t>저장하기  </a:t>
            </a:r>
            <a:endParaRPr lang="en-US" altLang="ko-KR" spc="-40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R="3216910">
              <a:lnSpc>
                <a:spcPct val="135400"/>
              </a:lnSpc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with 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open("</a:t>
            </a:r>
            <a:r>
              <a:rPr lang="en-US" altLang="ko-KR" spc="-1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test.png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",</a:t>
            </a:r>
            <a:r>
              <a:rPr lang="en-US" altLang="ko-KR" spc="-30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"</a:t>
            </a:r>
            <a:r>
              <a:rPr lang="en-US" altLang="ko-KR" spc="-2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wb</a:t>
            </a:r>
            <a:r>
              <a:rPr lang="en-US" altLang="ko-KR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")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as f: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355600">
              <a:spcBef>
                <a:spcPts val="340"/>
              </a:spcBef>
            </a:pPr>
            <a:r>
              <a:rPr lang="en-US" altLang="ko-KR" spc="-1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f.write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(</a:t>
            </a:r>
            <a:r>
              <a:rPr lang="en-US" altLang="ko-KR" spc="-1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r.content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)</a:t>
            </a:r>
            <a:endParaRPr lang="en-US" altLang="ko-KR" dirty="0">
              <a:latin typeface="나눔고딕코딩"/>
              <a:cs typeface="나눔고딕코딩"/>
            </a:endParaRPr>
          </a:p>
          <a:p>
            <a:pPr>
              <a:spcBef>
                <a:spcPts val="30"/>
              </a:spcBef>
            </a:pPr>
            <a:endParaRPr lang="en-US" altLang="ko-KR" dirty="0">
              <a:latin typeface="Times New Roman"/>
              <a:cs typeface="Times New Roman"/>
            </a:endParaRPr>
          </a:p>
          <a:p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print("saved")</a:t>
            </a:r>
            <a:endParaRPr lang="en-US" altLang="ko-KR" dirty="0">
              <a:latin typeface="나눔고딕코딩"/>
              <a:cs typeface="나눔고딕코딩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xmlns="" id="{2DEADE08-D142-9743-897D-29EAA5613F32}"/>
              </a:ext>
            </a:extLst>
          </p:cNvPr>
          <p:cNvSpPr txBox="1"/>
          <p:nvPr/>
        </p:nvSpPr>
        <p:spPr>
          <a:xfrm>
            <a:off x="232568" y="4003675"/>
            <a:ext cx="9601201" cy="12991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 marL="15621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$ python3</a:t>
            </a:r>
            <a:r>
              <a:rPr lang="en-US" altLang="ko-KR" spc="-15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requests-</a:t>
            </a:r>
            <a:r>
              <a:rPr lang="en-US" altLang="ko-KR" spc="-1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png.py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156210">
              <a:spcBef>
                <a:spcPts val="340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saved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156210" marR="3163570">
              <a:lnSpc>
                <a:spcPct val="135400"/>
              </a:lnSpc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$ ls</a:t>
            </a:r>
            <a:r>
              <a:rPr lang="en-US" altLang="ko-KR" spc="-22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test.png</a:t>
            </a:r>
            <a:r>
              <a:rPr lang="en-US" altLang="ko-KR" spc="-5" dirty="0">
                <a:solidFill>
                  <a:srgbClr val="231F20"/>
                </a:solidFill>
                <a:latin typeface="나눔고딕코딩"/>
                <a:cs typeface="나눔고딕코딩"/>
              </a:rPr>
              <a:t>  </a:t>
            </a:r>
          </a:p>
          <a:p>
            <a:pPr marL="156210" marR="3163570">
              <a:lnSpc>
                <a:spcPct val="135400"/>
              </a:lnSpc>
            </a:pPr>
            <a:r>
              <a:rPr lang="en-US" altLang="ko-KR" spc="-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test.png</a:t>
            </a:r>
            <a:endParaRPr lang="en-US" altLang="ko-KR" dirty="0">
              <a:latin typeface="나눔고딕코딩"/>
              <a:cs typeface="나눔고딕코딩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xmlns="" id="{6DFCA483-D67B-784E-BAE8-EED858F1B848}"/>
              </a:ext>
            </a:extLst>
          </p:cNvPr>
          <p:cNvSpPr/>
          <p:nvPr/>
        </p:nvSpPr>
        <p:spPr>
          <a:xfrm flipV="1">
            <a:off x="232569" y="528956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xmlns="" id="{C45BC799-2C18-204F-8512-81C72F1E2C64}"/>
              </a:ext>
            </a:extLst>
          </p:cNvPr>
          <p:cNvSpPr/>
          <p:nvPr/>
        </p:nvSpPr>
        <p:spPr>
          <a:xfrm>
            <a:off x="232569" y="3698875"/>
            <a:ext cx="9601200" cy="413144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A7A9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xmlns="" id="{5BF812AB-21E8-9F43-B423-4C32A8442E05}"/>
              </a:ext>
            </a:extLst>
          </p:cNvPr>
          <p:cNvSpPr/>
          <p:nvPr/>
        </p:nvSpPr>
        <p:spPr>
          <a:xfrm>
            <a:off x="232569" y="5567256"/>
            <a:ext cx="531504" cy="6757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27237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-71651" y="-7047"/>
            <a:ext cx="10210220" cy="7668322"/>
          </a:xfrm>
          <a:custGeom>
            <a:avLst/>
            <a:gdLst/>
            <a:ahLst/>
            <a:cxnLst/>
            <a:rect l="l" t="t" r="r" b="b"/>
            <a:pathLst>
              <a:path w="5549900" h="3226435">
                <a:moveTo>
                  <a:pt x="0" y="3225901"/>
                </a:moveTo>
                <a:lnTo>
                  <a:pt x="5549392" y="3225901"/>
                </a:lnTo>
                <a:lnTo>
                  <a:pt x="5549392" y="0"/>
                </a:lnTo>
                <a:lnTo>
                  <a:pt x="0" y="0"/>
                </a:lnTo>
                <a:lnTo>
                  <a:pt x="0" y="3225901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90766" y="2257959"/>
            <a:ext cx="2339975" cy="69215"/>
          </a:xfrm>
          <a:custGeom>
            <a:avLst/>
            <a:gdLst/>
            <a:ahLst/>
            <a:cxnLst/>
            <a:rect l="l" t="t" r="r" b="b"/>
            <a:pathLst>
              <a:path w="2339975" h="69215">
                <a:moveTo>
                  <a:pt x="2339425" y="0"/>
                </a:moveTo>
                <a:lnTo>
                  <a:pt x="0" y="0"/>
                </a:lnTo>
                <a:lnTo>
                  <a:pt x="794" y="7947"/>
                </a:lnTo>
                <a:lnTo>
                  <a:pt x="8669" y="32696"/>
                </a:lnTo>
                <a:lnTo>
                  <a:pt x="30043" y="57445"/>
                </a:lnTo>
                <a:lnTo>
                  <a:pt x="71666" y="68694"/>
                </a:lnTo>
                <a:lnTo>
                  <a:pt x="2268321" y="68694"/>
                </a:lnTo>
                <a:lnTo>
                  <a:pt x="2279571" y="67569"/>
                </a:lnTo>
                <a:lnTo>
                  <a:pt x="2304319" y="59695"/>
                </a:lnTo>
                <a:lnTo>
                  <a:pt x="2329068" y="38321"/>
                </a:lnTo>
                <a:lnTo>
                  <a:pt x="2339425" y="0"/>
                </a:lnTo>
                <a:close/>
              </a:path>
            </a:pathLst>
          </a:custGeom>
          <a:solidFill>
            <a:srgbClr val="6D6E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94769" y="2283460"/>
            <a:ext cx="4932045" cy="3015615"/>
          </a:xfrm>
          <a:custGeom>
            <a:avLst/>
            <a:gdLst/>
            <a:ahLst/>
            <a:cxnLst/>
            <a:rect l="l" t="t" r="r" b="b"/>
            <a:pathLst>
              <a:path w="4932045" h="3015615">
                <a:moveTo>
                  <a:pt x="4751997" y="0"/>
                </a:moveTo>
                <a:lnTo>
                  <a:pt x="179997" y="0"/>
                </a:lnTo>
                <a:lnTo>
                  <a:pt x="151872" y="2812"/>
                </a:lnTo>
                <a:lnTo>
                  <a:pt x="89998" y="22499"/>
                </a:lnTo>
                <a:lnTo>
                  <a:pt x="28124" y="75936"/>
                </a:lnTo>
                <a:lnTo>
                  <a:pt x="0" y="179997"/>
                </a:lnTo>
                <a:lnTo>
                  <a:pt x="0" y="2834995"/>
                </a:lnTo>
                <a:lnTo>
                  <a:pt x="2812" y="2863122"/>
                </a:lnTo>
                <a:lnTo>
                  <a:pt x="22499" y="2925000"/>
                </a:lnTo>
                <a:lnTo>
                  <a:pt x="75936" y="2986878"/>
                </a:lnTo>
                <a:lnTo>
                  <a:pt x="179997" y="3015005"/>
                </a:lnTo>
                <a:lnTo>
                  <a:pt x="4751997" y="3015005"/>
                </a:lnTo>
                <a:lnTo>
                  <a:pt x="4780121" y="3012192"/>
                </a:lnTo>
                <a:lnTo>
                  <a:pt x="4841995" y="2992504"/>
                </a:lnTo>
                <a:lnTo>
                  <a:pt x="4903869" y="2939063"/>
                </a:lnTo>
                <a:lnTo>
                  <a:pt x="4931994" y="2834995"/>
                </a:lnTo>
                <a:lnTo>
                  <a:pt x="4931994" y="179997"/>
                </a:lnTo>
                <a:lnTo>
                  <a:pt x="4929181" y="151872"/>
                </a:lnTo>
                <a:lnTo>
                  <a:pt x="4909494" y="89998"/>
                </a:lnTo>
                <a:lnTo>
                  <a:pt x="4856057" y="28124"/>
                </a:lnTo>
                <a:lnTo>
                  <a:pt x="47519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94769" y="2283460"/>
            <a:ext cx="4932045" cy="3015615"/>
          </a:xfrm>
          <a:custGeom>
            <a:avLst/>
            <a:gdLst/>
            <a:ahLst/>
            <a:cxnLst/>
            <a:rect l="l" t="t" r="r" b="b"/>
            <a:pathLst>
              <a:path w="4932045" h="3015615">
                <a:moveTo>
                  <a:pt x="179997" y="0"/>
                </a:moveTo>
                <a:lnTo>
                  <a:pt x="151872" y="2812"/>
                </a:lnTo>
                <a:lnTo>
                  <a:pt x="89998" y="22499"/>
                </a:lnTo>
                <a:lnTo>
                  <a:pt x="28124" y="75936"/>
                </a:lnTo>
                <a:lnTo>
                  <a:pt x="0" y="179997"/>
                </a:lnTo>
                <a:lnTo>
                  <a:pt x="0" y="2834995"/>
                </a:lnTo>
                <a:lnTo>
                  <a:pt x="2812" y="2863122"/>
                </a:lnTo>
                <a:lnTo>
                  <a:pt x="22499" y="2925000"/>
                </a:lnTo>
                <a:lnTo>
                  <a:pt x="75936" y="2986878"/>
                </a:lnTo>
                <a:lnTo>
                  <a:pt x="179997" y="3015005"/>
                </a:lnTo>
                <a:lnTo>
                  <a:pt x="4751997" y="3015005"/>
                </a:lnTo>
                <a:lnTo>
                  <a:pt x="4780121" y="3012192"/>
                </a:lnTo>
                <a:lnTo>
                  <a:pt x="4841995" y="2992504"/>
                </a:lnTo>
                <a:lnTo>
                  <a:pt x="4903869" y="2939063"/>
                </a:lnTo>
                <a:lnTo>
                  <a:pt x="4931994" y="2834995"/>
                </a:lnTo>
                <a:lnTo>
                  <a:pt x="4931994" y="179997"/>
                </a:lnTo>
                <a:lnTo>
                  <a:pt x="4929181" y="151872"/>
                </a:lnTo>
                <a:lnTo>
                  <a:pt x="4909494" y="89998"/>
                </a:lnTo>
                <a:lnTo>
                  <a:pt x="4856057" y="28124"/>
                </a:lnTo>
                <a:lnTo>
                  <a:pt x="4751997" y="0"/>
                </a:lnTo>
                <a:lnTo>
                  <a:pt x="179997" y="0"/>
                </a:lnTo>
                <a:close/>
              </a:path>
            </a:pathLst>
          </a:custGeom>
          <a:ln w="36004">
            <a:solidFill>
              <a:srgbClr val="6D6E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59077" y="2394115"/>
            <a:ext cx="0" cy="462915"/>
          </a:xfrm>
          <a:custGeom>
            <a:avLst/>
            <a:gdLst/>
            <a:ahLst/>
            <a:cxnLst/>
            <a:rect l="l" t="t" r="r" b="b"/>
            <a:pathLst>
              <a:path h="462915">
                <a:moveTo>
                  <a:pt x="0" y="462699"/>
                </a:moveTo>
                <a:lnTo>
                  <a:pt x="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05875" y="2394115"/>
            <a:ext cx="0" cy="462915"/>
          </a:xfrm>
          <a:custGeom>
            <a:avLst/>
            <a:gdLst/>
            <a:ahLst/>
            <a:cxnLst/>
            <a:rect l="l" t="t" r="r" b="b"/>
            <a:pathLst>
              <a:path h="462915">
                <a:moveTo>
                  <a:pt x="0" y="462699"/>
                </a:moveTo>
                <a:lnTo>
                  <a:pt x="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635727" y="2298294"/>
            <a:ext cx="793750" cy="62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000" b="1" spc="-40" dirty="0">
                <a:solidFill>
                  <a:srgbClr val="414042"/>
                </a:solidFill>
                <a:latin typeface="Century Gothic"/>
                <a:cs typeface="Century Gothic"/>
              </a:rPr>
              <a:t>2-2</a:t>
            </a:r>
            <a:endParaRPr sz="400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819763" y="4497464"/>
            <a:ext cx="2115185" cy="260985"/>
          </a:xfrm>
          <a:custGeom>
            <a:avLst/>
            <a:gdLst/>
            <a:ahLst/>
            <a:cxnLst/>
            <a:rect l="l" t="t" r="r" b="b"/>
            <a:pathLst>
              <a:path w="2115185" h="260985">
                <a:moveTo>
                  <a:pt x="2042934" y="0"/>
                </a:moveTo>
                <a:lnTo>
                  <a:pt x="71996" y="0"/>
                </a:lnTo>
                <a:lnTo>
                  <a:pt x="60746" y="1124"/>
                </a:lnTo>
                <a:lnTo>
                  <a:pt x="35998" y="8999"/>
                </a:lnTo>
                <a:lnTo>
                  <a:pt x="11249" y="30373"/>
                </a:lnTo>
                <a:lnTo>
                  <a:pt x="0" y="71996"/>
                </a:lnTo>
                <a:lnTo>
                  <a:pt x="0" y="189001"/>
                </a:lnTo>
                <a:lnTo>
                  <a:pt x="1124" y="200250"/>
                </a:lnTo>
                <a:lnTo>
                  <a:pt x="8999" y="224999"/>
                </a:lnTo>
                <a:lnTo>
                  <a:pt x="30373" y="249748"/>
                </a:lnTo>
                <a:lnTo>
                  <a:pt x="71996" y="260997"/>
                </a:lnTo>
                <a:lnTo>
                  <a:pt x="2042934" y="260997"/>
                </a:lnTo>
                <a:lnTo>
                  <a:pt x="2054186" y="259872"/>
                </a:lnTo>
                <a:lnTo>
                  <a:pt x="2078939" y="251998"/>
                </a:lnTo>
                <a:lnTo>
                  <a:pt x="2103692" y="230624"/>
                </a:lnTo>
                <a:lnTo>
                  <a:pt x="2114943" y="189001"/>
                </a:lnTo>
                <a:lnTo>
                  <a:pt x="2114943" y="71996"/>
                </a:lnTo>
                <a:lnTo>
                  <a:pt x="2113818" y="60746"/>
                </a:lnTo>
                <a:lnTo>
                  <a:pt x="2105942" y="35998"/>
                </a:lnTo>
                <a:lnTo>
                  <a:pt x="2084564" y="11249"/>
                </a:lnTo>
                <a:lnTo>
                  <a:pt x="2042934" y="0"/>
                </a:lnTo>
                <a:close/>
              </a:path>
            </a:pathLst>
          </a:custGeom>
          <a:solidFill>
            <a:srgbClr val="6D6E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819763" y="4686453"/>
            <a:ext cx="2115185" cy="362279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51435" rIns="0" bIns="0" rtlCol="0">
            <a:spAutoFit/>
          </a:bodyPr>
          <a:lstStyle/>
          <a:p>
            <a:pPr marL="179705" indent="-107950">
              <a:spcBef>
                <a:spcPts val="405"/>
              </a:spcBef>
              <a:buClr>
                <a:srgbClr val="58595B"/>
              </a:buClr>
              <a:buSzPct val="75000"/>
              <a:buChar char="■"/>
              <a:tabLst>
                <a:tab pos="180340" algn="l"/>
              </a:tabLst>
            </a:pPr>
            <a:r>
              <a:rPr sz="800" spc="-90" dirty="0">
                <a:solidFill>
                  <a:srgbClr val="414042"/>
                </a:solidFill>
                <a:latin typeface="Arial Unicode MS"/>
                <a:cs typeface="Arial Unicode MS"/>
              </a:rPr>
              <a:t>웹 </a:t>
            </a:r>
            <a:r>
              <a:rPr sz="800" spc="-120" dirty="0">
                <a:solidFill>
                  <a:srgbClr val="414042"/>
                </a:solidFill>
                <a:latin typeface="Arial Unicode MS"/>
                <a:cs typeface="Arial Unicode MS"/>
              </a:rPr>
              <a:t>브라우저를  </a:t>
            </a:r>
            <a:r>
              <a:rPr sz="800" spc="-110" dirty="0">
                <a:solidFill>
                  <a:srgbClr val="414042"/>
                </a:solidFill>
                <a:latin typeface="Arial Unicode MS"/>
                <a:cs typeface="Arial Unicode MS"/>
              </a:rPr>
              <a:t>원격  </a:t>
            </a:r>
            <a:r>
              <a:rPr sz="800" spc="-120" dirty="0">
                <a:solidFill>
                  <a:srgbClr val="414042"/>
                </a:solidFill>
                <a:latin typeface="Arial Unicode MS"/>
                <a:cs typeface="Arial Unicode MS"/>
              </a:rPr>
              <a:t>조작하는</a:t>
            </a:r>
            <a:r>
              <a:rPr sz="800" spc="-80" dirty="0">
                <a:solidFill>
                  <a:srgbClr val="414042"/>
                </a:solidFill>
                <a:latin typeface="Arial Unicode MS"/>
                <a:cs typeface="Arial Unicode MS"/>
              </a:rPr>
              <a:t> </a:t>
            </a:r>
            <a:r>
              <a:rPr sz="800" spc="-35" dirty="0">
                <a:solidFill>
                  <a:srgbClr val="414042"/>
                </a:solidFill>
                <a:latin typeface="Arial Unicode MS"/>
                <a:cs typeface="Arial Unicode MS"/>
              </a:rPr>
              <a:t>Selenium</a:t>
            </a:r>
            <a:endParaRPr sz="800">
              <a:latin typeface="Arial Unicode MS"/>
              <a:cs typeface="Arial Unicode MS"/>
            </a:endParaRPr>
          </a:p>
          <a:p>
            <a:pPr marL="179705" indent="-107950">
              <a:spcBef>
                <a:spcPts val="540"/>
              </a:spcBef>
              <a:buClr>
                <a:srgbClr val="58595B"/>
              </a:buClr>
              <a:buSzPct val="75000"/>
              <a:buChar char="■"/>
              <a:tabLst>
                <a:tab pos="180340" algn="l"/>
              </a:tabLst>
            </a:pPr>
            <a:r>
              <a:rPr sz="800" spc="-120" dirty="0">
                <a:solidFill>
                  <a:srgbClr val="414042"/>
                </a:solidFill>
                <a:latin typeface="Arial Unicode MS"/>
                <a:cs typeface="Arial Unicode MS"/>
              </a:rPr>
              <a:t>명령줄에서  </a:t>
            </a:r>
            <a:r>
              <a:rPr sz="800" spc="-114" dirty="0">
                <a:solidFill>
                  <a:srgbClr val="414042"/>
                </a:solidFill>
                <a:latin typeface="Arial Unicode MS"/>
                <a:cs typeface="Arial Unicode MS"/>
              </a:rPr>
              <a:t>사용할  </a:t>
            </a:r>
            <a:r>
              <a:rPr sz="800" spc="-90" dirty="0">
                <a:solidFill>
                  <a:srgbClr val="414042"/>
                </a:solidFill>
                <a:latin typeface="Arial Unicode MS"/>
                <a:cs typeface="Arial Unicode MS"/>
              </a:rPr>
              <a:t>수 </a:t>
            </a:r>
            <a:r>
              <a:rPr sz="800" spc="-110" dirty="0">
                <a:solidFill>
                  <a:srgbClr val="414042"/>
                </a:solidFill>
                <a:latin typeface="Arial Unicode MS"/>
                <a:cs typeface="Arial Unicode MS"/>
              </a:rPr>
              <a:t>있는</a:t>
            </a:r>
            <a:r>
              <a:rPr sz="800" spc="-50" dirty="0">
                <a:solidFill>
                  <a:srgbClr val="414042"/>
                </a:solidFill>
                <a:latin typeface="Arial Unicode MS"/>
                <a:cs typeface="Arial Unicode MS"/>
              </a:rPr>
              <a:t> </a:t>
            </a:r>
            <a:r>
              <a:rPr sz="800" spc="-45" dirty="0">
                <a:solidFill>
                  <a:srgbClr val="414042"/>
                </a:solidFill>
                <a:latin typeface="Arial Unicode MS"/>
                <a:cs typeface="Arial Unicode MS"/>
              </a:rPr>
              <a:t>PhantomJS</a:t>
            </a:r>
            <a:endParaRPr sz="800">
              <a:latin typeface="Arial Unicode MS"/>
              <a:cs typeface="Arial Unicode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67223" y="4521708"/>
            <a:ext cx="97345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800" spc="-65" dirty="0">
                <a:solidFill>
                  <a:srgbClr val="FFFFFF"/>
                </a:solidFill>
                <a:latin typeface="Arial Unicode MS"/>
                <a:cs typeface="Arial Unicode MS"/>
              </a:rPr>
              <a:t>이번  절에서  배울</a:t>
            </a:r>
            <a:r>
              <a:rPr sz="800" spc="-114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800" spc="-65" dirty="0">
                <a:solidFill>
                  <a:srgbClr val="FFFFFF"/>
                </a:solidFill>
                <a:latin typeface="Arial Unicode MS"/>
                <a:cs typeface="Arial Unicode MS"/>
              </a:rPr>
              <a:t>내용</a:t>
            </a:r>
            <a:endParaRPr sz="800">
              <a:latin typeface="Arial Unicode MS"/>
              <a:cs typeface="Arial Unicode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186763" y="4497464"/>
            <a:ext cx="2115185" cy="260985"/>
          </a:xfrm>
          <a:custGeom>
            <a:avLst/>
            <a:gdLst/>
            <a:ahLst/>
            <a:cxnLst/>
            <a:rect l="l" t="t" r="r" b="b"/>
            <a:pathLst>
              <a:path w="2115185" h="260985">
                <a:moveTo>
                  <a:pt x="2042934" y="0"/>
                </a:moveTo>
                <a:lnTo>
                  <a:pt x="71996" y="0"/>
                </a:lnTo>
                <a:lnTo>
                  <a:pt x="60746" y="1124"/>
                </a:lnTo>
                <a:lnTo>
                  <a:pt x="35998" y="8999"/>
                </a:lnTo>
                <a:lnTo>
                  <a:pt x="11249" y="30373"/>
                </a:lnTo>
                <a:lnTo>
                  <a:pt x="0" y="71996"/>
                </a:lnTo>
                <a:lnTo>
                  <a:pt x="0" y="189001"/>
                </a:lnTo>
                <a:lnTo>
                  <a:pt x="1124" y="200250"/>
                </a:lnTo>
                <a:lnTo>
                  <a:pt x="8999" y="224999"/>
                </a:lnTo>
                <a:lnTo>
                  <a:pt x="30373" y="249748"/>
                </a:lnTo>
                <a:lnTo>
                  <a:pt x="71996" y="260997"/>
                </a:lnTo>
                <a:lnTo>
                  <a:pt x="2042934" y="260997"/>
                </a:lnTo>
                <a:lnTo>
                  <a:pt x="2054186" y="259872"/>
                </a:lnTo>
                <a:lnTo>
                  <a:pt x="2078939" y="251998"/>
                </a:lnTo>
                <a:lnTo>
                  <a:pt x="2103692" y="230624"/>
                </a:lnTo>
                <a:lnTo>
                  <a:pt x="2114943" y="189001"/>
                </a:lnTo>
                <a:lnTo>
                  <a:pt x="2114943" y="71996"/>
                </a:lnTo>
                <a:lnTo>
                  <a:pt x="2113818" y="60746"/>
                </a:lnTo>
                <a:lnTo>
                  <a:pt x="2105942" y="35998"/>
                </a:lnTo>
                <a:lnTo>
                  <a:pt x="2084564" y="11249"/>
                </a:lnTo>
                <a:lnTo>
                  <a:pt x="2042934" y="0"/>
                </a:lnTo>
                <a:close/>
              </a:path>
            </a:pathLst>
          </a:custGeom>
          <a:solidFill>
            <a:srgbClr val="6D6E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186763" y="4686453"/>
            <a:ext cx="2115185" cy="362279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51435" rIns="0" bIns="0" rtlCol="0">
            <a:spAutoFit/>
          </a:bodyPr>
          <a:lstStyle/>
          <a:p>
            <a:pPr marL="179705" indent="-107950">
              <a:spcBef>
                <a:spcPts val="405"/>
              </a:spcBef>
              <a:buClr>
                <a:srgbClr val="58595B"/>
              </a:buClr>
              <a:buSzPct val="75000"/>
              <a:buChar char="■"/>
              <a:tabLst>
                <a:tab pos="180340" algn="l"/>
              </a:tabLst>
            </a:pPr>
            <a:r>
              <a:rPr sz="800" spc="-35" dirty="0">
                <a:solidFill>
                  <a:srgbClr val="414042"/>
                </a:solidFill>
                <a:latin typeface="Arial Unicode MS"/>
                <a:cs typeface="Arial Unicode MS"/>
              </a:rPr>
              <a:t>Selenium</a:t>
            </a:r>
            <a:endParaRPr sz="800">
              <a:latin typeface="Arial Unicode MS"/>
              <a:cs typeface="Arial Unicode MS"/>
            </a:endParaRPr>
          </a:p>
          <a:p>
            <a:pPr marL="179705" indent="-107950">
              <a:spcBef>
                <a:spcPts val="540"/>
              </a:spcBef>
              <a:buClr>
                <a:srgbClr val="58595B"/>
              </a:buClr>
              <a:buSzPct val="75000"/>
              <a:buChar char="■"/>
              <a:tabLst>
                <a:tab pos="180340" algn="l"/>
              </a:tabLst>
            </a:pPr>
            <a:r>
              <a:rPr sz="800" spc="-45" dirty="0">
                <a:solidFill>
                  <a:srgbClr val="414042"/>
                </a:solidFill>
                <a:latin typeface="Arial Unicode MS"/>
                <a:cs typeface="Arial Unicode MS"/>
              </a:rPr>
              <a:t>PhantomJS</a:t>
            </a:r>
            <a:endParaRPr sz="800">
              <a:latin typeface="Arial Unicode MS"/>
              <a:cs typeface="Arial Unicode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34197" y="4521708"/>
            <a:ext cx="622300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800" spc="-65" dirty="0">
                <a:solidFill>
                  <a:srgbClr val="FFFFFF"/>
                </a:solidFill>
                <a:latin typeface="Arial Unicode MS"/>
                <a:cs typeface="Arial Unicode MS"/>
              </a:rPr>
              <a:t>알고리즘과</a:t>
            </a:r>
            <a:r>
              <a:rPr sz="800" spc="-40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800" spc="-65" dirty="0">
                <a:solidFill>
                  <a:srgbClr val="FFFFFF"/>
                </a:solidFill>
                <a:latin typeface="Arial Unicode MS"/>
                <a:cs typeface="Arial Unicode MS"/>
              </a:rPr>
              <a:t>툴</a:t>
            </a:r>
            <a:endParaRPr sz="800">
              <a:latin typeface="Arial Unicode MS"/>
              <a:cs typeface="Arial Unicode MS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3064428" y="3033872"/>
            <a:ext cx="3992879" cy="1264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5730" marR="847090" indent="-554990">
              <a:lnSpc>
                <a:spcPct val="103200"/>
              </a:lnSpc>
            </a:pPr>
            <a:r>
              <a:rPr spc="-130" dirty="0"/>
              <a:t>웹</a:t>
            </a:r>
            <a:r>
              <a:rPr spc="-60" dirty="0"/>
              <a:t> </a:t>
            </a:r>
            <a:r>
              <a:rPr spc="-235" dirty="0"/>
              <a:t>브라우저</a:t>
            </a:r>
            <a:r>
              <a:rPr spc="-130" dirty="0"/>
              <a:t>를</a:t>
            </a:r>
            <a:r>
              <a:rPr spc="-60" dirty="0"/>
              <a:t> </a:t>
            </a:r>
            <a:r>
              <a:rPr spc="-235" dirty="0"/>
              <a:t>이용한스크레이핑</a:t>
            </a:r>
          </a:p>
          <a:p>
            <a:pPr marL="12700" marR="5080" indent="-635" algn="just">
              <a:lnSpc>
                <a:spcPct val="135400"/>
              </a:lnSpc>
              <a:spcBef>
                <a:spcPts val="720"/>
              </a:spcBef>
            </a:pPr>
            <a:r>
              <a:rPr sz="800" spc="-90" dirty="0"/>
              <a:t>이전 </a:t>
            </a:r>
            <a:r>
              <a:rPr sz="800" spc="-100" dirty="0"/>
              <a:t>절에서 쿠키를 사용해 회원제 </a:t>
            </a:r>
            <a:r>
              <a:rPr sz="800" spc="-65" dirty="0"/>
              <a:t>웹 </a:t>
            </a:r>
            <a:r>
              <a:rPr sz="800" spc="-105" dirty="0"/>
              <a:t>사이트에 로그인하는 </a:t>
            </a:r>
            <a:r>
              <a:rPr sz="800" spc="-100" dirty="0"/>
              <a:t>방법을 </a:t>
            </a:r>
            <a:r>
              <a:rPr sz="800" spc="-105" dirty="0"/>
              <a:t>살펴봤습니다. </a:t>
            </a:r>
            <a:r>
              <a:rPr sz="800" spc="-100" dirty="0"/>
              <a:t>하지만 </a:t>
            </a:r>
            <a:r>
              <a:rPr sz="800" spc="-105" dirty="0"/>
              <a:t>최근에는  </a:t>
            </a:r>
            <a:r>
              <a:rPr sz="800" spc="-100" dirty="0"/>
              <a:t>자바스크립트 등으로 다양한 장치를 </a:t>
            </a:r>
            <a:r>
              <a:rPr sz="800" spc="-105" dirty="0"/>
              <a:t>설치해서 </a:t>
            </a:r>
            <a:r>
              <a:rPr sz="800" spc="-90" dirty="0"/>
              <a:t>실제 </a:t>
            </a:r>
            <a:r>
              <a:rPr sz="800" spc="-65" dirty="0"/>
              <a:t>웹 </a:t>
            </a:r>
            <a:r>
              <a:rPr sz="800" spc="-105" dirty="0"/>
              <a:t>브라우저를 </a:t>
            </a:r>
            <a:r>
              <a:rPr sz="800" spc="-100" dirty="0"/>
              <a:t>사용해 </a:t>
            </a:r>
            <a:r>
              <a:rPr sz="800" spc="-105" dirty="0"/>
              <a:t>접근하지 </a:t>
            </a:r>
            <a:r>
              <a:rPr sz="800" spc="-100" dirty="0"/>
              <a:t>않으면  </a:t>
            </a:r>
            <a:r>
              <a:rPr sz="800" spc="-110" dirty="0"/>
              <a:t>로그인되지않는 </a:t>
            </a:r>
            <a:r>
              <a:rPr sz="800" spc="-100" dirty="0"/>
              <a:t>경우가 많습니다. 그래서 </a:t>
            </a:r>
            <a:r>
              <a:rPr sz="800" spc="-90" dirty="0"/>
              <a:t>이번 </a:t>
            </a:r>
            <a:r>
              <a:rPr sz="800" spc="-105" dirty="0"/>
              <a:t>절에서는 </a:t>
            </a:r>
            <a:r>
              <a:rPr sz="800" spc="-65" dirty="0"/>
              <a:t>웹 </a:t>
            </a:r>
            <a:r>
              <a:rPr sz="800" spc="-105" dirty="0"/>
              <a:t>브라우저를 조작하는 </a:t>
            </a:r>
            <a:r>
              <a:rPr sz="800" spc="-90" dirty="0"/>
              <a:t>접근 </a:t>
            </a:r>
            <a:r>
              <a:rPr sz="800" spc="-100" dirty="0"/>
              <a:t>방법을  </a:t>
            </a:r>
            <a:r>
              <a:rPr sz="800" spc="-114" dirty="0"/>
              <a:t>소개하겠습니다.</a:t>
            </a:r>
            <a:endParaRPr sz="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xmlns="" id="{54AA69F6-9B26-4E4D-AD51-56E30CC3193B}"/>
              </a:ext>
            </a:extLst>
          </p:cNvPr>
          <p:cNvSpPr txBox="1"/>
          <p:nvPr/>
        </p:nvSpPr>
        <p:spPr>
          <a:xfrm>
            <a:off x="271463" y="193675"/>
            <a:ext cx="9525000" cy="4655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ko-KR" altLang="en-US" sz="2400" dirty="0">
                <a:latin typeface="+mn-ea"/>
                <a:cs typeface="Arial Unicode MS"/>
              </a:rPr>
              <a:t>웹 브라우저  원격  조작에  사용하는 </a:t>
            </a:r>
            <a:r>
              <a:rPr lang="en-US" altLang="ko-KR" sz="2400" dirty="0">
                <a:latin typeface="+mn-ea"/>
                <a:cs typeface="Arial Unicode MS"/>
              </a:rPr>
              <a:t>Selenium</a:t>
            </a: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자바스크립트를 많이 사용하는 웹 사이트는 웹 브라우저를 사용하지 않을 경우 제대로 동작을 확인할 수 없음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웹 브라우저를 원격 조작할 때 사용하는 도구 </a:t>
            </a:r>
            <a:r>
              <a:rPr lang="en-US" altLang="ko-KR" dirty="0">
                <a:latin typeface="+mn-ea"/>
                <a:cs typeface="Arial Unicode MS"/>
              </a:rPr>
              <a:t>:</a:t>
            </a:r>
            <a:r>
              <a:rPr lang="ko-KR" altLang="en-US" dirty="0">
                <a:latin typeface="+mn-ea"/>
                <a:cs typeface="Arial Unicode MS"/>
              </a:rPr>
              <a:t> </a:t>
            </a:r>
            <a:r>
              <a:rPr lang="en-US" altLang="ko-KR" dirty="0">
                <a:latin typeface="+mn-ea"/>
                <a:cs typeface="Arial Unicode MS"/>
              </a:rPr>
              <a:t>Selenium</a:t>
            </a: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일반적으로 웹  애플리케이션테스트를 자동화할 때 사용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latin typeface="+mn-ea"/>
                <a:cs typeface="Arial Unicode MS"/>
              </a:rPr>
              <a:t>스크레이핑할</a:t>
            </a:r>
            <a:r>
              <a:rPr lang="ko-KR" altLang="en-US" dirty="0">
                <a:latin typeface="+mn-ea"/>
                <a:cs typeface="Arial Unicode MS"/>
              </a:rPr>
              <a:t> 때도 유용하게 사용 가능</a:t>
            </a:r>
            <a:endParaRPr lang="en-US" altLang="ko-KR" dirty="0">
              <a:latin typeface="+mn-ea"/>
              <a:cs typeface="Arial Unicode MS"/>
            </a:endParaRPr>
          </a:p>
          <a:p>
            <a:pPr marL="12700" algn="just">
              <a:lnSpc>
                <a:spcPct val="150000"/>
              </a:lnSpc>
            </a:pP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자동으로 </a:t>
            </a:r>
            <a:r>
              <a:rPr lang="en-US" altLang="ko-KR" dirty="0">
                <a:latin typeface="+mn-ea"/>
                <a:cs typeface="Arial Unicode MS"/>
              </a:rPr>
              <a:t>URL</a:t>
            </a:r>
            <a:r>
              <a:rPr lang="ko-KR" altLang="en-US" dirty="0">
                <a:latin typeface="+mn-ea"/>
                <a:cs typeface="Arial Unicode MS"/>
              </a:rPr>
              <a:t>을 열고 클릭하거나</a:t>
            </a:r>
            <a:r>
              <a:rPr lang="en-US" altLang="ko-KR" dirty="0">
                <a:latin typeface="+mn-ea"/>
                <a:cs typeface="Arial Unicode MS"/>
              </a:rPr>
              <a:t>, </a:t>
            </a:r>
            <a:r>
              <a:rPr lang="ko-KR" altLang="en-US" dirty="0">
                <a:latin typeface="+mn-ea"/>
                <a:cs typeface="Arial Unicode MS"/>
              </a:rPr>
              <a:t>스크롤</a:t>
            </a:r>
            <a:r>
              <a:rPr lang="en-US" altLang="ko-KR" dirty="0">
                <a:latin typeface="+mn-ea"/>
                <a:cs typeface="Arial Unicode MS"/>
              </a:rPr>
              <a:t>, </a:t>
            </a:r>
            <a:r>
              <a:rPr lang="ko-KR" altLang="en-US" dirty="0">
                <a:latin typeface="+mn-ea"/>
                <a:cs typeface="Arial Unicode MS"/>
              </a:rPr>
              <a:t>문자를 입력하는 등의 다양한 조작을 자동화 가능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화면을 캡처해서 이미지로 저장하거나 </a:t>
            </a:r>
            <a:r>
              <a:rPr lang="en-US" altLang="ko-KR" dirty="0">
                <a:latin typeface="+mn-ea"/>
                <a:cs typeface="Arial Unicode MS"/>
              </a:rPr>
              <a:t>HTML</a:t>
            </a:r>
            <a:r>
              <a:rPr lang="ko-KR" altLang="en-US" dirty="0">
                <a:latin typeface="+mn-ea"/>
                <a:cs typeface="Arial Unicode MS"/>
              </a:rPr>
              <a:t>의 특정  부분을 꺼내는 것도 가능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다양한 웹 브라우저에 대응</a:t>
            </a:r>
            <a:endParaRPr lang="en-US" altLang="ko-KR" dirty="0">
              <a:latin typeface="+mn-ea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953162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-31346" y="-47603"/>
            <a:ext cx="10097683" cy="7597753"/>
          </a:xfrm>
          <a:custGeom>
            <a:avLst/>
            <a:gdLst/>
            <a:ahLst/>
            <a:cxnLst/>
            <a:rect l="l" t="t" r="r" b="b"/>
            <a:pathLst>
              <a:path w="5549900" h="3226435">
                <a:moveTo>
                  <a:pt x="0" y="3225901"/>
                </a:moveTo>
                <a:lnTo>
                  <a:pt x="5549392" y="3225901"/>
                </a:lnTo>
                <a:lnTo>
                  <a:pt x="5549392" y="0"/>
                </a:lnTo>
                <a:lnTo>
                  <a:pt x="0" y="0"/>
                </a:lnTo>
                <a:lnTo>
                  <a:pt x="0" y="3225901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63949" y="2251075"/>
            <a:ext cx="2339975" cy="69215"/>
          </a:xfrm>
          <a:custGeom>
            <a:avLst/>
            <a:gdLst/>
            <a:ahLst/>
            <a:cxnLst/>
            <a:rect l="l" t="t" r="r" b="b"/>
            <a:pathLst>
              <a:path w="2339975" h="69215">
                <a:moveTo>
                  <a:pt x="2339425" y="0"/>
                </a:moveTo>
                <a:lnTo>
                  <a:pt x="0" y="0"/>
                </a:lnTo>
                <a:lnTo>
                  <a:pt x="794" y="7947"/>
                </a:lnTo>
                <a:lnTo>
                  <a:pt x="8669" y="32696"/>
                </a:lnTo>
                <a:lnTo>
                  <a:pt x="30043" y="57445"/>
                </a:lnTo>
                <a:lnTo>
                  <a:pt x="71666" y="68694"/>
                </a:lnTo>
                <a:lnTo>
                  <a:pt x="2268321" y="68694"/>
                </a:lnTo>
                <a:lnTo>
                  <a:pt x="2279571" y="67569"/>
                </a:lnTo>
                <a:lnTo>
                  <a:pt x="2304319" y="59695"/>
                </a:lnTo>
                <a:lnTo>
                  <a:pt x="2329068" y="38321"/>
                </a:lnTo>
                <a:lnTo>
                  <a:pt x="2339425" y="0"/>
                </a:lnTo>
                <a:close/>
              </a:path>
            </a:pathLst>
          </a:custGeom>
          <a:solidFill>
            <a:srgbClr val="6D6E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67940" y="2276576"/>
            <a:ext cx="4932045" cy="3015615"/>
          </a:xfrm>
          <a:custGeom>
            <a:avLst/>
            <a:gdLst/>
            <a:ahLst/>
            <a:cxnLst/>
            <a:rect l="l" t="t" r="r" b="b"/>
            <a:pathLst>
              <a:path w="4932045" h="3015615">
                <a:moveTo>
                  <a:pt x="4751997" y="0"/>
                </a:moveTo>
                <a:lnTo>
                  <a:pt x="179997" y="0"/>
                </a:lnTo>
                <a:lnTo>
                  <a:pt x="151872" y="2812"/>
                </a:lnTo>
                <a:lnTo>
                  <a:pt x="89998" y="22499"/>
                </a:lnTo>
                <a:lnTo>
                  <a:pt x="28124" y="75936"/>
                </a:lnTo>
                <a:lnTo>
                  <a:pt x="0" y="179997"/>
                </a:lnTo>
                <a:lnTo>
                  <a:pt x="0" y="2834995"/>
                </a:lnTo>
                <a:lnTo>
                  <a:pt x="2812" y="2863122"/>
                </a:lnTo>
                <a:lnTo>
                  <a:pt x="22499" y="2925000"/>
                </a:lnTo>
                <a:lnTo>
                  <a:pt x="75936" y="2986878"/>
                </a:lnTo>
                <a:lnTo>
                  <a:pt x="179997" y="3015005"/>
                </a:lnTo>
                <a:lnTo>
                  <a:pt x="4751997" y="3015005"/>
                </a:lnTo>
                <a:lnTo>
                  <a:pt x="4780121" y="3012192"/>
                </a:lnTo>
                <a:lnTo>
                  <a:pt x="4841995" y="2992504"/>
                </a:lnTo>
                <a:lnTo>
                  <a:pt x="4903869" y="2939063"/>
                </a:lnTo>
                <a:lnTo>
                  <a:pt x="4931994" y="2834995"/>
                </a:lnTo>
                <a:lnTo>
                  <a:pt x="4931994" y="179997"/>
                </a:lnTo>
                <a:lnTo>
                  <a:pt x="4929181" y="151872"/>
                </a:lnTo>
                <a:lnTo>
                  <a:pt x="4909494" y="89998"/>
                </a:lnTo>
                <a:lnTo>
                  <a:pt x="4856057" y="28124"/>
                </a:lnTo>
                <a:lnTo>
                  <a:pt x="47519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67940" y="2276576"/>
            <a:ext cx="4932045" cy="3015615"/>
          </a:xfrm>
          <a:custGeom>
            <a:avLst/>
            <a:gdLst/>
            <a:ahLst/>
            <a:cxnLst/>
            <a:rect l="l" t="t" r="r" b="b"/>
            <a:pathLst>
              <a:path w="4932045" h="3015615">
                <a:moveTo>
                  <a:pt x="179997" y="0"/>
                </a:moveTo>
                <a:lnTo>
                  <a:pt x="151872" y="2812"/>
                </a:lnTo>
                <a:lnTo>
                  <a:pt x="89998" y="22499"/>
                </a:lnTo>
                <a:lnTo>
                  <a:pt x="28124" y="75936"/>
                </a:lnTo>
                <a:lnTo>
                  <a:pt x="0" y="179997"/>
                </a:lnTo>
                <a:lnTo>
                  <a:pt x="0" y="2834995"/>
                </a:lnTo>
                <a:lnTo>
                  <a:pt x="2812" y="2863122"/>
                </a:lnTo>
                <a:lnTo>
                  <a:pt x="22499" y="2925000"/>
                </a:lnTo>
                <a:lnTo>
                  <a:pt x="75936" y="2986878"/>
                </a:lnTo>
                <a:lnTo>
                  <a:pt x="179997" y="3015005"/>
                </a:lnTo>
                <a:lnTo>
                  <a:pt x="4751997" y="3015005"/>
                </a:lnTo>
                <a:lnTo>
                  <a:pt x="4780121" y="3012192"/>
                </a:lnTo>
                <a:lnTo>
                  <a:pt x="4841995" y="2992504"/>
                </a:lnTo>
                <a:lnTo>
                  <a:pt x="4903869" y="2939063"/>
                </a:lnTo>
                <a:lnTo>
                  <a:pt x="4931994" y="2834995"/>
                </a:lnTo>
                <a:lnTo>
                  <a:pt x="4931994" y="179997"/>
                </a:lnTo>
                <a:lnTo>
                  <a:pt x="4929181" y="151872"/>
                </a:lnTo>
                <a:lnTo>
                  <a:pt x="4909494" y="89998"/>
                </a:lnTo>
                <a:lnTo>
                  <a:pt x="4856057" y="28124"/>
                </a:lnTo>
                <a:lnTo>
                  <a:pt x="4751997" y="0"/>
                </a:lnTo>
                <a:lnTo>
                  <a:pt x="179997" y="0"/>
                </a:lnTo>
                <a:close/>
              </a:path>
            </a:pathLst>
          </a:custGeom>
          <a:ln w="36004">
            <a:solidFill>
              <a:srgbClr val="6D6E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32247" y="2387231"/>
            <a:ext cx="0" cy="462915"/>
          </a:xfrm>
          <a:custGeom>
            <a:avLst/>
            <a:gdLst/>
            <a:ahLst/>
            <a:cxnLst/>
            <a:rect l="l" t="t" r="r" b="b"/>
            <a:pathLst>
              <a:path h="462915">
                <a:moveTo>
                  <a:pt x="0" y="462699"/>
                </a:moveTo>
                <a:lnTo>
                  <a:pt x="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79045" y="2387231"/>
            <a:ext cx="0" cy="462915"/>
          </a:xfrm>
          <a:custGeom>
            <a:avLst/>
            <a:gdLst/>
            <a:ahLst/>
            <a:cxnLst/>
            <a:rect l="l" t="t" r="r" b="b"/>
            <a:pathLst>
              <a:path h="462915">
                <a:moveTo>
                  <a:pt x="0" y="462699"/>
                </a:moveTo>
                <a:lnTo>
                  <a:pt x="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608905" y="2291410"/>
            <a:ext cx="793750" cy="62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000" b="1" spc="-40" dirty="0">
                <a:solidFill>
                  <a:srgbClr val="414042"/>
                </a:solidFill>
                <a:latin typeface="Century Gothic"/>
                <a:cs typeface="Century Gothic"/>
              </a:rPr>
              <a:t>2-1</a:t>
            </a:r>
            <a:endParaRPr sz="40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792945" y="4490580"/>
            <a:ext cx="2115185" cy="260985"/>
          </a:xfrm>
          <a:custGeom>
            <a:avLst/>
            <a:gdLst/>
            <a:ahLst/>
            <a:cxnLst/>
            <a:rect l="l" t="t" r="r" b="b"/>
            <a:pathLst>
              <a:path w="2115185" h="260985">
                <a:moveTo>
                  <a:pt x="2042934" y="0"/>
                </a:moveTo>
                <a:lnTo>
                  <a:pt x="71996" y="0"/>
                </a:lnTo>
                <a:lnTo>
                  <a:pt x="60746" y="1124"/>
                </a:lnTo>
                <a:lnTo>
                  <a:pt x="35998" y="8999"/>
                </a:lnTo>
                <a:lnTo>
                  <a:pt x="11249" y="30373"/>
                </a:lnTo>
                <a:lnTo>
                  <a:pt x="0" y="71996"/>
                </a:lnTo>
                <a:lnTo>
                  <a:pt x="0" y="189001"/>
                </a:lnTo>
                <a:lnTo>
                  <a:pt x="1124" y="200250"/>
                </a:lnTo>
                <a:lnTo>
                  <a:pt x="8999" y="224999"/>
                </a:lnTo>
                <a:lnTo>
                  <a:pt x="30373" y="249748"/>
                </a:lnTo>
                <a:lnTo>
                  <a:pt x="71996" y="260997"/>
                </a:lnTo>
                <a:lnTo>
                  <a:pt x="2042934" y="260997"/>
                </a:lnTo>
                <a:lnTo>
                  <a:pt x="2054186" y="259872"/>
                </a:lnTo>
                <a:lnTo>
                  <a:pt x="2078939" y="251998"/>
                </a:lnTo>
                <a:lnTo>
                  <a:pt x="2103692" y="230624"/>
                </a:lnTo>
                <a:lnTo>
                  <a:pt x="2114943" y="189001"/>
                </a:lnTo>
                <a:lnTo>
                  <a:pt x="2114943" y="71996"/>
                </a:lnTo>
                <a:lnTo>
                  <a:pt x="2113818" y="60746"/>
                </a:lnTo>
                <a:lnTo>
                  <a:pt x="2105942" y="35998"/>
                </a:lnTo>
                <a:lnTo>
                  <a:pt x="2084564" y="11249"/>
                </a:lnTo>
                <a:lnTo>
                  <a:pt x="2042934" y="0"/>
                </a:lnTo>
                <a:close/>
              </a:path>
            </a:pathLst>
          </a:custGeom>
          <a:solidFill>
            <a:srgbClr val="6D6E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792945" y="4679569"/>
            <a:ext cx="2115185" cy="362279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51435" rIns="0" bIns="0" rtlCol="0">
            <a:spAutoFit/>
          </a:bodyPr>
          <a:lstStyle/>
          <a:p>
            <a:pPr marL="179705" indent="-107950">
              <a:spcBef>
                <a:spcPts val="405"/>
              </a:spcBef>
              <a:buClr>
                <a:srgbClr val="58595B"/>
              </a:buClr>
              <a:buSzPct val="75000"/>
              <a:buChar char="■"/>
              <a:tabLst>
                <a:tab pos="180340" algn="l"/>
              </a:tabLst>
            </a:pPr>
            <a:r>
              <a:rPr sz="800" spc="-120" dirty="0">
                <a:solidFill>
                  <a:srgbClr val="414042"/>
                </a:solidFill>
                <a:latin typeface="Arial Unicode MS"/>
                <a:cs typeface="Arial Unicode MS"/>
              </a:rPr>
              <a:t>로그인의</a:t>
            </a:r>
            <a:r>
              <a:rPr sz="800" spc="-110" dirty="0">
                <a:solidFill>
                  <a:srgbClr val="414042"/>
                </a:solidFill>
                <a:latin typeface="Arial Unicode MS"/>
                <a:cs typeface="Arial Unicode MS"/>
              </a:rPr>
              <a:t> </a:t>
            </a:r>
            <a:r>
              <a:rPr sz="800" spc="-130" dirty="0">
                <a:solidFill>
                  <a:srgbClr val="414042"/>
                </a:solidFill>
                <a:latin typeface="Arial Unicode MS"/>
                <a:cs typeface="Arial Unicode MS"/>
              </a:rPr>
              <a:t>구조</a:t>
            </a:r>
            <a:endParaRPr sz="800">
              <a:latin typeface="Arial Unicode MS"/>
              <a:cs typeface="Arial Unicode MS"/>
            </a:endParaRPr>
          </a:p>
          <a:p>
            <a:pPr marL="179705" indent="-107950">
              <a:spcBef>
                <a:spcPts val="540"/>
              </a:spcBef>
              <a:buClr>
                <a:srgbClr val="58595B"/>
              </a:buClr>
              <a:buSzPct val="75000"/>
              <a:buChar char="■"/>
              <a:tabLst>
                <a:tab pos="180340" algn="l"/>
              </a:tabLst>
            </a:pPr>
            <a:r>
              <a:rPr sz="800" spc="-20" dirty="0">
                <a:solidFill>
                  <a:srgbClr val="414042"/>
                </a:solidFill>
                <a:latin typeface="Arial Unicode MS"/>
                <a:cs typeface="Arial Unicode MS"/>
              </a:rPr>
              <a:t>requests</a:t>
            </a:r>
            <a:r>
              <a:rPr sz="800" spc="-85" dirty="0">
                <a:solidFill>
                  <a:srgbClr val="414042"/>
                </a:solidFill>
                <a:latin typeface="Arial Unicode MS"/>
                <a:cs typeface="Arial Unicode MS"/>
              </a:rPr>
              <a:t> </a:t>
            </a:r>
            <a:r>
              <a:rPr sz="800" spc="-110" dirty="0">
                <a:solidFill>
                  <a:srgbClr val="414042"/>
                </a:solidFill>
                <a:latin typeface="Arial Unicode MS"/>
                <a:cs typeface="Arial Unicode MS"/>
              </a:rPr>
              <a:t>모듈</a:t>
            </a:r>
            <a:endParaRPr sz="800">
              <a:latin typeface="Arial Unicode MS"/>
              <a:cs typeface="Arial Unicode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40431" y="4514824"/>
            <a:ext cx="97345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800" spc="-65" dirty="0">
                <a:solidFill>
                  <a:srgbClr val="FFFFFF"/>
                </a:solidFill>
                <a:latin typeface="Arial Unicode MS"/>
                <a:cs typeface="Arial Unicode MS"/>
              </a:rPr>
              <a:t>이번  절에서  배울</a:t>
            </a:r>
            <a:r>
              <a:rPr sz="800" spc="-114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800" spc="-65" dirty="0">
                <a:solidFill>
                  <a:srgbClr val="FFFFFF"/>
                </a:solidFill>
                <a:latin typeface="Arial Unicode MS"/>
                <a:cs typeface="Arial Unicode MS"/>
              </a:rPr>
              <a:t>내용</a:t>
            </a:r>
            <a:endParaRPr sz="800">
              <a:latin typeface="Arial Unicode MS"/>
              <a:cs typeface="Arial Unicode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159946" y="4490580"/>
            <a:ext cx="2115185" cy="260985"/>
          </a:xfrm>
          <a:custGeom>
            <a:avLst/>
            <a:gdLst/>
            <a:ahLst/>
            <a:cxnLst/>
            <a:rect l="l" t="t" r="r" b="b"/>
            <a:pathLst>
              <a:path w="2115185" h="260985">
                <a:moveTo>
                  <a:pt x="2042934" y="0"/>
                </a:moveTo>
                <a:lnTo>
                  <a:pt x="71996" y="0"/>
                </a:lnTo>
                <a:lnTo>
                  <a:pt x="60746" y="1124"/>
                </a:lnTo>
                <a:lnTo>
                  <a:pt x="35998" y="8999"/>
                </a:lnTo>
                <a:lnTo>
                  <a:pt x="11249" y="30373"/>
                </a:lnTo>
                <a:lnTo>
                  <a:pt x="0" y="71996"/>
                </a:lnTo>
                <a:lnTo>
                  <a:pt x="0" y="189001"/>
                </a:lnTo>
                <a:lnTo>
                  <a:pt x="1124" y="200250"/>
                </a:lnTo>
                <a:lnTo>
                  <a:pt x="8999" y="224999"/>
                </a:lnTo>
                <a:lnTo>
                  <a:pt x="30373" y="249748"/>
                </a:lnTo>
                <a:lnTo>
                  <a:pt x="71996" y="260997"/>
                </a:lnTo>
                <a:lnTo>
                  <a:pt x="2042934" y="260997"/>
                </a:lnTo>
                <a:lnTo>
                  <a:pt x="2054186" y="259872"/>
                </a:lnTo>
                <a:lnTo>
                  <a:pt x="2078939" y="251998"/>
                </a:lnTo>
                <a:lnTo>
                  <a:pt x="2103692" y="230624"/>
                </a:lnTo>
                <a:lnTo>
                  <a:pt x="2114943" y="189001"/>
                </a:lnTo>
                <a:lnTo>
                  <a:pt x="2114943" y="71996"/>
                </a:lnTo>
                <a:lnTo>
                  <a:pt x="2113818" y="60746"/>
                </a:lnTo>
                <a:lnTo>
                  <a:pt x="2105942" y="35998"/>
                </a:lnTo>
                <a:lnTo>
                  <a:pt x="2084564" y="11249"/>
                </a:lnTo>
                <a:lnTo>
                  <a:pt x="2042934" y="0"/>
                </a:lnTo>
                <a:close/>
              </a:path>
            </a:pathLst>
          </a:custGeom>
          <a:solidFill>
            <a:srgbClr val="6D6E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159946" y="4679569"/>
            <a:ext cx="2115185" cy="362279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51435" rIns="0" bIns="0" rtlCol="0">
            <a:spAutoFit/>
          </a:bodyPr>
          <a:lstStyle/>
          <a:p>
            <a:pPr marL="179705" indent="-107950">
              <a:spcBef>
                <a:spcPts val="405"/>
              </a:spcBef>
              <a:buClr>
                <a:srgbClr val="58595B"/>
              </a:buClr>
              <a:buSzPct val="75000"/>
              <a:buChar char="■"/>
              <a:tabLst>
                <a:tab pos="180340" algn="l"/>
              </a:tabLst>
            </a:pPr>
            <a:r>
              <a:rPr sz="800" spc="-20" dirty="0">
                <a:solidFill>
                  <a:srgbClr val="414042"/>
                </a:solidFill>
                <a:latin typeface="Arial Unicode MS"/>
                <a:cs typeface="Arial Unicode MS"/>
              </a:rPr>
              <a:t>requests</a:t>
            </a:r>
            <a:r>
              <a:rPr sz="800" spc="-85" dirty="0">
                <a:solidFill>
                  <a:srgbClr val="414042"/>
                </a:solidFill>
                <a:latin typeface="Arial Unicode MS"/>
                <a:cs typeface="Arial Unicode MS"/>
              </a:rPr>
              <a:t> </a:t>
            </a:r>
            <a:r>
              <a:rPr sz="800" spc="-110" dirty="0">
                <a:solidFill>
                  <a:srgbClr val="414042"/>
                </a:solidFill>
                <a:latin typeface="Arial Unicode MS"/>
                <a:cs typeface="Arial Unicode MS"/>
              </a:rPr>
              <a:t>모듈</a:t>
            </a:r>
            <a:endParaRPr sz="800">
              <a:latin typeface="Arial Unicode MS"/>
              <a:cs typeface="Arial Unicode MS"/>
            </a:endParaRPr>
          </a:p>
          <a:p>
            <a:pPr marL="179705" indent="-107950">
              <a:spcBef>
                <a:spcPts val="540"/>
              </a:spcBef>
              <a:buClr>
                <a:srgbClr val="58595B"/>
              </a:buClr>
              <a:buSzPct val="75000"/>
              <a:buChar char="■"/>
              <a:tabLst>
                <a:tab pos="180340" algn="l"/>
              </a:tabLst>
            </a:pPr>
            <a:r>
              <a:rPr sz="800" spc="-15" dirty="0">
                <a:solidFill>
                  <a:srgbClr val="414042"/>
                </a:solidFill>
                <a:latin typeface="Arial Unicode MS"/>
                <a:cs typeface="Arial Unicode MS"/>
              </a:rPr>
              <a:t>cron</a:t>
            </a:r>
            <a:endParaRPr sz="800">
              <a:latin typeface="Arial Unicode MS"/>
              <a:cs typeface="Arial Unicode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07405" y="4514824"/>
            <a:ext cx="622300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800" spc="-65" dirty="0">
                <a:solidFill>
                  <a:srgbClr val="FFFFFF"/>
                </a:solidFill>
                <a:latin typeface="Arial Unicode MS"/>
                <a:cs typeface="Arial Unicode MS"/>
              </a:rPr>
              <a:t>알고리즘과</a:t>
            </a:r>
            <a:r>
              <a:rPr sz="800" spc="-40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800" spc="-65" dirty="0">
                <a:solidFill>
                  <a:srgbClr val="FFFFFF"/>
                </a:solidFill>
                <a:latin typeface="Arial Unicode MS"/>
                <a:cs typeface="Arial Unicode MS"/>
              </a:rPr>
              <a:t>툴</a:t>
            </a:r>
            <a:endParaRPr sz="800">
              <a:latin typeface="Arial Unicode MS"/>
              <a:cs typeface="Arial Unicode M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037432" y="3026988"/>
            <a:ext cx="3987800" cy="1264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14475" marR="485775" indent="-1029969">
              <a:lnSpc>
                <a:spcPct val="103200"/>
              </a:lnSpc>
            </a:pPr>
            <a:r>
              <a:rPr spc="-235" dirty="0"/>
              <a:t>로그인</a:t>
            </a:r>
            <a:r>
              <a:rPr spc="-130" dirty="0"/>
              <a:t>이</a:t>
            </a:r>
            <a:r>
              <a:rPr spc="-60" dirty="0"/>
              <a:t> </a:t>
            </a:r>
            <a:r>
              <a:rPr spc="-235" dirty="0"/>
              <a:t>필요</a:t>
            </a:r>
            <a:r>
              <a:rPr spc="-130" dirty="0"/>
              <a:t>한</a:t>
            </a:r>
            <a:r>
              <a:rPr spc="-60" dirty="0"/>
              <a:t> </a:t>
            </a:r>
            <a:r>
              <a:rPr spc="-235" dirty="0"/>
              <a:t>사이트에서다운받기</a:t>
            </a:r>
          </a:p>
          <a:p>
            <a:pPr marL="12700" marR="5080" algn="just">
              <a:lnSpc>
                <a:spcPct val="135400"/>
              </a:lnSpc>
              <a:spcBef>
                <a:spcPts val="720"/>
              </a:spcBef>
            </a:pPr>
            <a:r>
              <a:rPr sz="800" spc="-95" dirty="0"/>
              <a:t>최근에는 회원제 사이트를 사용하는 경우가 많습니다. 회원제 사이트는 대부분 </a:t>
            </a:r>
            <a:r>
              <a:rPr sz="800" spc="-100" dirty="0"/>
              <a:t>로그인해야  데이터를볼 </a:t>
            </a:r>
            <a:r>
              <a:rPr sz="800" spc="-65" dirty="0"/>
              <a:t>수 </a:t>
            </a:r>
            <a:r>
              <a:rPr sz="800" spc="-95" dirty="0"/>
              <a:t>있습니다. 따라서 지금까지 </a:t>
            </a:r>
            <a:r>
              <a:rPr sz="800" spc="-85" dirty="0"/>
              <a:t>배운 </a:t>
            </a:r>
            <a:r>
              <a:rPr sz="800" spc="-95" dirty="0"/>
              <a:t>내용으로 이러한 회원제 </a:t>
            </a:r>
            <a:r>
              <a:rPr sz="800" spc="-100" dirty="0"/>
              <a:t>사이트에서 </a:t>
            </a:r>
            <a:r>
              <a:rPr sz="800" spc="-95" dirty="0"/>
              <a:t>데이터를  제대로 다운받을 </a:t>
            </a:r>
            <a:r>
              <a:rPr sz="800" spc="-65" dirty="0"/>
              <a:t>수 </a:t>
            </a:r>
            <a:r>
              <a:rPr sz="800" spc="-95" dirty="0"/>
              <a:t>없습니다. 따라서 </a:t>
            </a:r>
            <a:r>
              <a:rPr sz="800" spc="-85" dirty="0"/>
              <a:t>이번 </a:t>
            </a:r>
            <a:r>
              <a:rPr sz="800" spc="-95" dirty="0"/>
              <a:t>절에서는 세션을 사용해 </a:t>
            </a:r>
            <a:r>
              <a:rPr sz="800" spc="-100" dirty="0"/>
              <a:t>로그인하는 </a:t>
            </a:r>
            <a:r>
              <a:rPr sz="800" spc="-95" dirty="0"/>
              <a:t>방법을  </a:t>
            </a:r>
            <a:r>
              <a:rPr sz="800" spc="-105" dirty="0"/>
              <a:t>살펴보겠습니다.</a:t>
            </a:r>
            <a:endParaRPr sz="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xmlns="" id="{54AA69F6-9B26-4E4D-AD51-56E30CC3193B}"/>
              </a:ext>
            </a:extLst>
          </p:cNvPr>
          <p:cNvSpPr txBox="1"/>
          <p:nvPr/>
        </p:nvSpPr>
        <p:spPr>
          <a:xfrm>
            <a:off x="271463" y="193675"/>
            <a:ext cx="9525000" cy="22159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ko-KR" altLang="en-US" sz="2400" dirty="0">
                <a:latin typeface="+mn-ea"/>
                <a:cs typeface="Arial Unicode MS"/>
              </a:rPr>
              <a:t>화면  없는  웹 브라우저 </a:t>
            </a:r>
            <a:r>
              <a:rPr lang="ko-KR" altLang="en-US" sz="2400" dirty="0">
                <a:latin typeface="+mn-ea"/>
                <a:cs typeface="Arial Unicode MS"/>
              </a:rPr>
              <a:t>“헤드리스 파이어폭스</a:t>
            </a:r>
            <a:r>
              <a:rPr lang="en-US" altLang="ko-KR" sz="2400" dirty="0" smtClean="0">
                <a:latin typeface="+mn-ea"/>
                <a:cs typeface="Arial Unicode MS"/>
              </a:rPr>
              <a:t>”</a:t>
            </a:r>
            <a:endParaRPr lang="en-US" altLang="ko-KR" sz="2400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+mn-ea"/>
                <a:cs typeface="Arial Unicode MS"/>
              </a:rPr>
              <a:t>헤드리스 브라우저는 </a:t>
            </a:r>
            <a:r>
              <a:rPr lang="ko-KR" altLang="en-US" dirty="0">
                <a:latin typeface="+mn-ea"/>
                <a:cs typeface="Arial Unicode MS"/>
              </a:rPr>
              <a:t>화면 없이 </a:t>
            </a:r>
            <a:r>
              <a:rPr lang="ko-KR" altLang="en-US" dirty="0" err="1">
                <a:latin typeface="+mn-ea"/>
                <a:cs typeface="Arial Unicode MS"/>
              </a:rPr>
              <a:t>명령줄에서</a:t>
            </a:r>
            <a:r>
              <a:rPr lang="ko-KR" altLang="en-US" dirty="0">
                <a:latin typeface="+mn-ea"/>
                <a:cs typeface="Arial Unicode MS"/>
              </a:rPr>
              <a:t> 사용할 수 있는 웹 브라우저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+mn-ea"/>
                <a:cs typeface="Arial Unicode MS"/>
              </a:rPr>
              <a:t>파이어폭스를 헤드리스 모드로 이용하면 </a:t>
            </a:r>
            <a:r>
              <a:rPr lang="ko-KR" altLang="en-US" dirty="0" err="1">
                <a:latin typeface="+mn-ea"/>
                <a:cs typeface="Arial Unicode MS"/>
              </a:rPr>
              <a:t>명령줄에서</a:t>
            </a:r>
            <a:r>
              <a:rPr lang="ko-KR" altLang="en-US" dirty="0">
                <a:latin typeface="+mn-ea"/>
                <a:cs typeface="Arial Unicode MS"/>
              </a:rPr>
              <a:t> 웹 브라우저를 조작 가능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브라우저 내부에  출력되는 데이터를 추출하거나 </a:t>
            </a:r>
            <a:r>
              <a:rPr lang="ko-KR" altLang="en-US" dirty="0" err="1">
                <a:latin typeface="+mn-ea"/>
                <a:cs typeface="Arial Unicode MS"/>
              </a:rPr>
              <a:t>스크린샷을</a:t>
            </a:r>
            <a:r>
              <a:rPr lang="ko-KR" altLang="en-US" dirty="0">
                <a:latin typeface="+mn-ea"/>
                <a:cs typeface="Arial Unicode MS"/>
              </a:rPr>
              <a:t> 찍을 수 있음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latin typeface="+mn-ea"/>
                <a:cs typeface="Arial Unicode MS"/>
              </a:rPr>
              <a:t>스크레이핑</a:t>
            </a:r>
            <a:r>
              <a:rPr lang="en-US" altLang="ko-KR" dirty="0">
                <a:latin typeface="+mn-ea"/>
                <a:cs typeface="Arial Unicode MS"/>
              </a:rPr>
              <a:t>, UI </a:t>
            </a:r>
            <a:r>
              <a:rPr lang="ko-KR" altLang="en-US" dirty="0">
                <a:latin typeface="+mn-ea"/>
                <a:cs typeface="Arial Unicode MS"/>
              </a:rPr>
              <a:t>테스트 자동화 등에 </a:t>
            </a:r>
            <a:r>
              <a:rPr lang="ko-KR" altLang="en-US" dirty="0" smtClean="0">
                <a:latin typeface="+mn-ea"/>
                <a:cs typeface="Arial Unicode MS"/>
              </a:rPr>
              <a:t>활용</a:t>
            </a:r>
            <a:endParaRPr lang="en-US" altLang="ko-KR" dirty="0">
              <a:latin typeface="+mn-ea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817880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xmlns="" id="{54AA69F6-9B26-4E4D-AD51-56E30CC3193B}"/>
              </a:ext>
            </a:extLst>
          </p:cNvPr>
          <p:cNvSpPr txBox="1"/>
          <p:nvPr/>
        </p:nvSpPr>
        <p:spPr>
          <a:xfrm>
            <a:off x="271463" y="193675"/>
            <a:ext cx="9525000" cy="47089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en-US" altLang="ko-KR" sz="2400" dirty="0">
                <a:latin typeface="+mn-ea"/>
                <a:cs typeface="Arial Unicode MS"/>
              </a:rPr>
              <a:t>Selenium + </a:t>
            </a:r>
            <a:r>
              <a:rPr lang="ko-KR" altLang="en-US" sz="2400" dirty="0" smtClean="0">
                <a:latin typeface="+mn-ea"/>
                <a:cs typeface="Arial Unicode MS"/>
              </a:rPr>
              <a:t>파이어폭스 실행  </a:t>
            </a:r>
            <a:r>
              <a:rPr lang="ko-KR" altLang="en-US" sz="2400" dirty="0">
                <a:latin typeface="+mn-ea"/>
                <a:cs typeface="Arial Unicode MS"/>
              </a:rPr>
              <a:t>환경 준비</a:t>
            </a:r>
            <a:endParaRPr lang="en-US" altLang="ko-KR" sz="2400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latin typeface="+mn-ea"/>
                <a:cs typeface="Arial Unicode MS"/>
              </a:rPr>
              <a:t>Selenium </a:t>
            </a:r>
            <a:r>
              <a:rPr lang="ko-KR" altLang="en-US" dirty="0" smtClean="0">
                <a:latin typeface="+mn-ea"/>
                <a:cs typeface="Arial Unicode MS"/>
              </a:rPr>
              <a:t>설치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 smtClean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 smtClean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  <a:cs typeface="Arial Unicode MS"/>
            </a:endParaRPr>
          </a:p>
          <a:p>
            <a:pPr marL="12700" algn="just">
              <a:lnSpc>
                <a:spcPct val="150000"/>
              </a:lnSpc>
            </a:pP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파이어폭스 조작을 위한 드라이버</a:t>
            </a:r>
            <a:r>
              <a:rPr lang="en-US" altLang="ko-KR" dirty="0">
                <a:latin typeface="+mn-ea"/>
                <a:cs typeface="Arial Unicode MS"/>
              </a:rPr>
              <a:t>(</a:t>
            </a:r>
            <a:r>
              <a:rPr lang="en-US" altLang="ko-KR" dirty="0" err="1">
                <a:latin typeface="+mn-ea"/>
                <a:cs typeface="Arial Unicode MS"/>
              </a:rPr>
              <a:t>Geckodriver</a:t>
            </a:r>
            <a:r>
              <a:rPr lang="en-US" altLang="ko-KR" dirty="0" smtClean="0">
                <a:latin typeface="+mn-ea"/>
                <a:cs typeface="Arial Unicode MS"/>
              </a:rPr>
              <a:t>)</a:t>
            </a:r>
            <a:r>
              <a:rPr lang="ko-KR" altLang="en-US" dirty="0" smtClean="0">
                <a:latin typeface="+mn-ea"/>
                <a:cs typeface="Arial Unicode MS"/>
              </a:rPr>
              <a:t> </a:t>
            </a:r>
            <a:r>
              <a:rPr lang="ko-KR" altLang="en-US" dirty="0">
                <a:latin typeface="+mn-ea"/>
                <a:cs typeface="Arial Unicode MS"/>
              </a:rPr>
              <a:t>설치</a:t>
            </a:r>
            <a:endParaRPr lang="ko-KR" altLang="en-US" dirty="0">
              <a:latin typeface="+mn-ea"/>
              <a:cs typeface="Arial Unicode MS"/>
            </a:endParaRPr>
          </a:p>
          <a:p>
            <a:pPr marL="12700" algn="just">
              <a:lnSpc>
                <a:spcPct val="150000"/>
              </a:lnSpc>
            </a:pPr>
            <a:endParaRPr lang="en-US" altLang="ko-KR" dirty="0">
              <a:latin typeface="+mn-ea"/>
              <a:cs typeface="Arial Unicode MS"/>
            </a:endParaRP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xmlns="" id="{DEA95195-4347-544B-ACDA-68A5155C0524}"/>
              </a:ext>
            </a:extLst>
          </p:cNvPr>
          <p:cNvSpPr txBox="1"/>
          <p:nvPr/>
        </p:nvSpPr>
        <p:spPr>
          <a:xfrm>
            <a:off x="232570" y="1184275"/>
            <a:ext cx="9601200" cy="257955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 marL="157480" marR="3524885">
              <a:lnSpc>
                <a:spcPct val="135400"/>
              </a:lnSpc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$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sudo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apt-get update</a:t>
            </a:r>
          </a:p>
          <a:p>
            <a:pPr marL="157480" marR="3524885">
              <a:lnSpc>
                <a:spcPct val="135400"/>
              </a:lnSpc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#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파이어폭스 설치</a:t>
            </a:r>
          </a:p>
          <a:p>
            <a:pPr marL="157480" marR="3524885">
              <a:lnSpc>
                <a:spcPct val="135400"/>
              </a:lnSpc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$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sudo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apt-get install -y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firefox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157480" marR="3524885">
              <a:lnSpc>
                <a:spcPct val="135400"/>
              </a:lnSpc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# Selenium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설치</a:t>
            </a:r>
          </a:p>
          <a:p>
            <a:pPr marL="157480" marR="3524885">
              <a:lnSpc>
                <a:spcPct val="135400"/>
              </a:lnSpc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$ pip3 install selenium</a:t>
            </a:r>
          </a:p>
          <a:p>
            <a:pPr marL="157480" marR="3524885">
              <a:lnSpc>
                <a:spcPct val="135400"/>
              </a:lnSpc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# BeautifulSoup4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설치</a:t>
            </a:r>
          </a:p>
          <a:p>
            <a:pPr marL="157480" marR="3524885">
              <a:lnSpc>
                <a:spcPct val="135400"/>
              </a:lnSpc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$ pip3 install beautifulsoup4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xmlns="" id="{5D104456-7ECB-D549-A540-A491D7013290}"/>
              </a:ext>
            </a:extLst>
          </p:cNvPr>
          <p:cNvSpPr txBox="1"/>
          <p:nvPr/>
        </p:nvSpPr>
        <p:spPr>
          <a:xfrm>
            <a:off x="232570" y="4613276"/>
            <a:ext cx="9601200" cy="1905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none" lIns="0" tIns="0" rIns="0" bIns="0" spcCol="0" rtlCol="0">
            <a:normAutofit/>
          </a:bodyPr>
          <a:lstStyle/>
          <a:p>
            <a:pPr marL="157480" marR="3524885">
              <a:lnSpc>
                <a:spcPct val="135400"/>
              </a:lnSpc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$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mkdir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-p ~/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src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&amp;&amp; cd ~/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src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157480" marR="3524885">
              <a:lnSpc>
                <a:spcPct val="135400"/>
              </a:lnSpc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$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wget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https://</a:t>
            </a:r>
            <a:r>
              <a:rPr lang="en-US" altLang="ko-KR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github.com/mozilla/geckodriver/releases/download/v0.21.0/</a:t>
            </a:r>
            <a:br>
              <a:rPr lang="en-US" altLang="ko-KR" dirty="0" smtClean="0">
                <a:solidFill>
                  <a:srgbClr val="231F20"/>
                </a:solidFill>
                <a:latin typeface="나눔고딕코딩"/>
                <a:cs typeface="나눔고딕코딩"/>
              </a:rPr>
            </a:br>
            <a:r>
              <a:rPr lang="en-US" altLang="ko-KR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geckodriver-v0.21.0-linux64.tar.gz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157480" marR="3524885">
              <a:lnSpc>
                <a:spcPct val="135400"/>
              </a:lnSpc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$ tar -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zxvf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geckodriver-v0.21.0-linux64.tar.gz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157480" marR="3524885">
              <a:lnSpc>
                <a:spcPct val="135400"/>
              </a:lnSpc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$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sudo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mv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geckodriver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/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usr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/local/bin/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</p:txBody>
      </p:sp>
    </p:spTree>
    <p:extLst>
      <p:ext uri="{BB962C8B-B14F-4D97-AF65-F5344CB8AC3E}">
        <p14:creationId xmlns:p14="http://schemas.microsoft.com/office/powerpoint/2010/main" val="772173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xmlns="" id="{54AA69F6-9B26-4E4D-AD51-56E30CC3193B}"/>
              </a:ext>
            </a:extLst>
          </p:cNvPr>
          <p:cNvSpPr txBox="1"/>
          <p:nvPr/>
        </p:nvSpPr>
        <p:spPr>
          <a:xfrm>
            <a:off x="271463" y="193675"/>
            <a:ext cx="9525000" cy="2077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+mn-ea"/>
                <a:cs typeface="Arial Unicode MS"/>
              </a:rPr>
              <a:t>한글 </a:t>
            </a:r>
            <a:r>
              <a:rPr lang="ko-KR" altLang="en-US" dirty="0">
                <a:latin typeface="+mn-ea"/>
                <a:cs typeface="Arial Unicode MS"/>
              </a:rPr>
              <a:t>폰트 설치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  <a:cs typeface="Arial Unicode MS"/>
            </a:endParaRPr>
          </a:p>
          <a:p>
            <a:pPr marL="12700" algn="just">
              <a:lnSpc>
                <a:spcPct val="150000"/>
              </a:lnSpc>
            </a:pPr>
            <a:endParaRPr lang="en-US" altLang="ko-KR" dirty="0" smtClean="0">
              <a:latin typeface="+mn-ea"/>
              <a:cs typeface="Arial Unicode MS"/>
            </a:endParaRPr>
          </a:p>
          <a:p>
            <a:pPr marL="12700" algn="just">
              <a:lnSpc>
                <a:spcPct val="150000"/>
              </a:lnSpc>
            </a:pP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+mn-ea"/>
                <a:cs typeface="Arial Unicode MS"/>
              </a:rPr>
              <a:t>컨테이너 실행</a:t>
            </a:r>
            <a:endParaRPr lang="en-US" altLang="ko-KR" dirty="0">
              <a:latin typeface="+mn-ea"/>
              <a:cs typeface="Arial Unicode MS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xmlns="" id="{5D104456-7ECB-D549-A540-A491D7013290}"/>
              </a:ext>
            </a:extLst>
          </p:cNvPr>
          <p:cNvSpPr txBox="1"/>
          <p:nvPr/>
        </p:nvSpPr>
        <p:spPr>
          <a:xfrm>
            <a:off x="232570" y="657803"/>
            <a:ext cx="9601200" cy="70666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 marL="157480" marR="3524885">
              <a:lnSpc>
                <a:spcPct val="135400"/>
              </a:lnSpc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#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한글 폰트 설치</a:t>
            </a:r>
          </a:p>
          <a:p>
            <a:pPr marL="157480" marR="3524885">
              <a:lnSpc>
                <a:spcPct val="135400"/>
              </a:lnSpc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$ apt-get install -y fonts-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nanum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*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xmlns="" id="{39C57B03-3430-7249-A8AB-520BD48CC57A}"/>
              </a:ext>
            </a:extLst>
          </p:cNvPr>
          <p:cNvSpPr txBox="1"/>
          <p:nvPr/>
        </p:nvSpPr>
        <p:spPr>
          <a:xfrm>
            <a:off x="232570" y="2251075"/>
            <a:ext cx="9601200" cy="14577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 marL="157480" marR="3524885">
              <a:lnSpc>
                <a:spcPct val="135400"/>
              </a:lnSpc>
            </a:pP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docker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run -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i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-t -v $HOME:$HOME \</a:t>
            </a:r>
          </a:p>
          <a:p>
            <a:pPr marL="157480" marR="3524885">
              <a:lnSpc>
                <a:spcPct val="135400"/>
              </a:lnSpc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-e ko_KR.UTF-8 \</a:t>
            </a:r>
          </a:p>
          <a:p>
            <a:pPr marL="157480" marR="3524885">
              <a:lnSpc>
                <a:spcPct val="135400"/>
              </a:lnSpc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-e PYTHONIOENCODING=utf_8 \</a:t>
            </a:r>
          </a:p>
          <a:p>
            <a:pPr marL="157480" marR="3524885">
              <a:lnSpc>
                <a:spcPct val="135400"/>
              </a:lnSpc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ubuntu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-headless /bin/bash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</p:txBody>
      </p:sp>
    </p:spTree>
    <p:extLst>
      <p:ext uri="{BB962C8B-B14F-4D97-AF65-F5344CB8AC3E}">
        <p14:creationId xmlns:p14="http://schemas.microsoft.com/office/powerpoint/2010/main" val="331397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xmlns="" id="{54AA69F6-9B26-4E4D-AD51-56E30CC3193B}"/>
              </a:ext>
            </a:extLst>
          </p:cNvPr>
          <p:cNvSpPr txBox="1"/>
          <p:nvPr/>
        </p:nvSpPr>
        <p:spPr>
          <a:xfrm>
            <a:off x="271463" y="193675"/>
            <a:ext cx="9525000" cy="4826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ko-KR" altLang="en-US" sz="2400" dirty="0">
                <a:latin typeface="+mn-ea"/>
                <a:cs typeface="Arial Unicode MS"/>
              </a:rPr>
              <a:t>웹 사이트를  이미지로 </a:t>
            </a:r>
            <a:r>
              <a:rPr lang="ko-KR" altLang="en-US" sz="2400" dirty="0" err="1">
                <a:latin typeface="+mn-ea"/>
                <a:cs typeface="Arial Unicode MS"/>
              </a:rPr>
              <a:t>캡처해보기</a:t>
            </a:r>
            <a:endParaRPr lang="ko-KR" altLang="en-US" sz="2400" dirty="0">
              <a:latin typeface="+mn-ea"/>
              <a:cs typeface="Arial Unicode MS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xmlns="" id="{F9B34C9D-5A97-E141-A708-58672B748AF9}"/>
              </a:ext>
            </a:extLst>
          </p:cNvPr>
          <p:cNvSpPr txBox="1"/>
          <p:nvPr/>
        </p:nvSpPr>
        <p:spPr>
          <a:xfrm>
            <a:off x="232569" y="903759"/>
            <a:ext cx="9753599" cy="5262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"/>
            <a:r>
              <a:rPr lang="en-US" altLang="ko-KR" spc="15" dirty="0">
                <a:solidFill>
                  <a:srgbClr val="58595B"/>
                </a:solidFill>
                <a:latin typeface="Arial Unicode MS"/>
                <a:cs typeface="Arial Unicode MS"/>
              </a:rPr>
              <a:t>file:</a:t>
            </a:r>
            <a:r>
              <a:rPr lang="en-US" altLang="ko-KR" spc="30" dirty="0">
                <a:solidFill>
                  <a:srgbClr val="58595B"/>
                </a:solidFill>
                <a:latin typeface="Arial Unicode MS"/>
                <a:cs typeface="Arial Unicode MS"/>
              </a:rPr>
              <a:t> </a:t>
            </a:r>
            <a:r>
              <a:rPr lang="en-US" altLang="ko-KR" spc="10" dirty="0" err="1">
                <a:solidFill>
                  <a:srgbClr val="58595B"/>
                </a:solidFill>
                <a:latin typeface="Arial Unicode MS"/>
                <a:cs typeface="Arial Unicode MS"/>
              </a:rPr>
              <a:t>src</a:t>
            </a:r>
            <a:r>
              <a:rPr lang="en-US" altLang="ko-KR" spc="10" dirty="0">
                <a:solidFill>
                  <a:srgbClr val="58595B"/>
                </a:solidFill>
                <a:latin typeface="Arial Unicode MS"/>
                <a:cs typeface="Arial Unicode MS"/>
              </a:rPr>
              <a:t>/ch2/selenium-</a:t>
            </a:r>
            <a:r>
              <a:rPr lang="en-US" altLang="ko-KR" spc="10" dirty="0" err="1">
                <a:solidFill>
                  <a:srgbClr val="58595B"/>
                </a:solidFill>
                <a:latin typeface="Arial Unicode MS"/>
                <a:cs typeface="Arial Unicode MS"/>
              </a:rPr>
              <a:t>capture.py</a:t>
            </a:r>
            <a:endParaRPr lang="en-US" altLang="ko-KR" dirty="0">
              <a:latin typeface="Arial Unicode MS"/>
              <a:cs typeface="Arial Unicode MS"/>
            </a:endParaRPr>
          </a:p>
          <a:p>
            <a:pPr marL="6350">
              <a:spcBef>
                <a:spcPts val="25"/>
              </a:spcBef>
            </a:pPr>
            <a:endParaRPr lang="en-US" altLang="ko-KR" dirty="0">
              <a:latin typeface="Times New Roman"/>
              <a:cs typeface="Times New Roman"/>
            </a:endParaRPr>
          </a:p>
          <a:p>
            <a:pPr marL="6350">
              <a:spcBef>
                <a:spcPts val="5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from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selenium.webdriver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import Firefox,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FirefoxOptions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6350">
              <a:spcBef>
                <a:spcPts val="5"/>
              </a:spcBef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6350">
              <a:spcBef>
                <a:spcPts val="5"/>
              </a:spcBef>
            </a:pP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url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= "http://www.naver.com/"</a:t>
            </a:r>
          </a:p>
          <a:p>
            <a:pPr marL="6350">
              <a:spcBef>
                <a:spcPts val="5"/>
              </a:spcBef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6350">
              <a:spcBef>
                <a:spcPts val="5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#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파이어폭스를 헤드리스 모드로 설정하는 옵션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--- (※1)</a:t>
            </a:r>
          </a:p>
          <a:p>
            <a:pPr marL="6350">
              <a:spcBef>
                <a:spcPts val="5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options =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FirefoxOptions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()</a:t>
            </a:r>
          </a:p>
          <a:p>
            <a:pPr marL="6350">
              <a:spcBef>
                <a:spcPts val="5"/>
              </a:spcBef>
            </a:pP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options.add_argument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('-headless')</a:t>
            </a:r>
          </a:p>
          <a:p>
            <a:pPr marL="6350">
              <a:spcBef>
                <a:spcPts val="5"/>
              </a:spcBef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6350">
              <a:spcBef>
                <a:spcPts val="5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#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파이어폭스 드라이버 추출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--- (※2)</a:t>
            </a:r>
          </a:p>
          <a:p>
            <a:pPr marL="6350">
              <a:spcBef>
                <a:spcPts val="5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browser = Firefox(options=options)</a:t>
            </a:r>
          </a:p>
          <a:p>
            <a:pPr marL="6350">
              <a:spcBef>
                <a:spcPts val="5"/>
              </a:spcBef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6350">
              <a:spcBef>
                <a:spcPts val="5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# URL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읽어 들이기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--- (※3)</a:t>
            </a:r>
          </a:p>
          <a:p>
            <a:pPr marL="6350">
              <a:spcBef>
                <a:spcPts val="5"/>
              </a:spcBef>
            </a:pP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browser.get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url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)</a:t>
            </a:r>
          </a:p>
          <a:p>
            <a:pPr marL="6350">
              <a:spcBef>
                <a:spcPts val="5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#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화면을 </a:t>
            </a:r>
            <a:r>
              <a:rPr lang="ko-KR" altLang="en-US" dirty="0" err="1">
                <a:solidFill>
                  <a:srgbClr val="231F20"/>
                </a:solidFill>
                <a:latin typeface="나눔고딕코딩"/>
                <a:cs typeface="나눔고딕코딩"/>
              </a:rPr>
              <a:t>캡처해서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 저장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--- (※4)</a:t>
            </a:r>
          </a:p>
          <a:p>
            <a:pPr marL="6350">
              <a:spcBef>
                <a:spcPts val="5"/>
              </a:spcBef>
            </a:pP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browser.save_screenshot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("Website.png")</a:t>
            </a:r>
          </a:p>
          <a:p>
            <a:pPr marL="6350">
              <a:spcBef>
                <a:spcPts val="5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#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브라우저 종료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--- (※5)</a:t>
            </a:r>
          </a:p>
          <a:p>
            <a:pPr marL="6350">
              <a:spcBef>
                <a:spcPts val="5"/>
              </a:spcBef>
            </a:pP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browser.quit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()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xmlns="" id="{D8B43E28-F9E4-0F42-8DEE-0251DD6DEF98}"/>
              </a:ext>
            </a:extLst>
          </p:cNvPr>
          <p:cNvSpPr/>
          <p:nvPr/>
        </p:nvSpPr>
        <p:spPr>
          <a:xfrm flipV="1">
            <a:off x="232569" y="1198378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xmlns="" id="{30D0358A-850F-AF4F-8FB8-9186E6DB1416}"/>
              </a:ext>
            </a:extLst>
          </p:cNvPr>
          <p:cNvSpPr/>
          <p:nvPr/>
        </p:nvSpPr>
        <p:spPr>
          <a:xfrm flipV="1">
            <a:off x="232569" y="6213475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xmlns="" id="{F8055683-AA00-AC42-8D75-8DE828D7E8E3}"/>
              </a:ext>
            </a:extLst>
          </p:cNvPr>
          <p:cNvSpPr txBox="1"/>
          <p:nvPr/>
        </p:nvSpPr>
        <p:spPr>
          <a:xfrm>
            <a:off x="232570" y="6592116"/>
            <a:ext cx="9601200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 marL="143510">
              <a:spcBef>
                <a:spcPts val="405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$ python3 selenium-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capture.py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</p:txBody>
      </p:sp>
    </p:spTree>
    <p:extLst>
      <p:ext uri="{BB962C8B-B14F-4D97-AF65-F5344CB8AC3E}">
        <p14:creationId xmlns:p14="http://schemas.microsoft.com/office/powerpoint/2010/main" val="308417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xmlns="" id="{D8AEE861-FBE8-C446-8DBA-00437A4E1613}"/>
              </a:ext>
            </a:extLst>
          </p:cNvPr>
          <p:cNvSpPr/>
          <p:nvPr/>
        </p:nvSpPr>
        <p:spPr>
          <a:xfrm>
            <a:off x="461963" y="269874"/>
            <a:ext cx="5409406" cy="7280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942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xmlns="" id="{54AA69F6-9B26-4E4D-AD51-56E30CC3193B}"/>
              </a:ext>
            </a:extLst>
          </p:cNvPr>
          <p:cNvSpPr txBox="1"/>
          <p:nvPr/>
        </p:nvSpPr>
        <p:spPr>
          <a:xfrm>
            <a:off x="271463" y="193675"/>
            <a:ext cx="9525000" cy="4887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ko-KR" altLang="en-US" sz="2400" dirty="0">
                <a:latin typeface="+mn-ea"/>
                <a:cs typeface="Arial Unicode MS"/>
              </a:rPr>
              <a:t>네이버에 로그인해서 구매한 물건 목록 가져오기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xmlns="" id="{F9B34C9D-5A97-E141-A708-58672B748AF9}"/>
              </a:ext>
            </a:extLst>
          </p:cNvPr>
          <p:cNvSpPr txBox="1"/>
          <p:nvPr/>
        </p:nvSpPr>
        <p:spPr>
          <a:xfrm>
            <a:off x="232569" y="903759"/>
            <a:ext cx="9753599" cy="6647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"/>
            <a:r>
              <a:rPr lang="en-US" altLang="ko-KR" spc="15" dirty="0">
                <a:solidFill>
                  <a:srgbClr val="58595B"/>
                </a:solidFill>
                <a:latin typeface="Arial Unicode MS"/>
                <a:cs typeface="Arial Unicode MS"/>
              </a:rPr>
              <a:t>file:</a:t>
            </a:r>
            <a:r>
              <a:rPr lang="en-US" altLang="ko-KR" spc="10" dirty="0">
                <a:solidFill>
                  <a:srgbClr val="58595B"/>
                </a:solidFill>
                <a:latin typeface="Arial Unicode MS"/>
                <a:cs typeface="Arial Unicode MS"/>
              </a:rPr>
              <a:t> </a:t>
            </a:r>
            <a:r>
              <a:rPr lang="en-US" altLang="ko-KR" spc="10" dirty="0" err="1">
                <a:solidFill>
                  <a:srgbClr val="58595B"/>
                </a:solidFill>
                <a:latin typeface="Arial Unicode MS"/>
                <a:cs typeface="Arial Unicode MS"/>
              </a:rPr>
              <a:t>src</a:t>
            </a:r>
            <a:r>
              <a:rPr lang="en-US" altLang="ko-KR" spc="10" dirty="0">
                <a:solidFill>
                  <a:srgbClr val="58595B"/>
                </a:solidFill>
                <a:latin typeface="Arial Unicode MS"/>
                <a:cs typeface="Arial Unicode MS"/>
              </a:rPr>
              <a:t>/ch2/selenium-</a:t>
            </a:r>
            <a:r>
              <a:rPr lang="en-US" altLang="ko-KR" spc="10" dirty="0" err="1">
                <a:solidFill>
                  <a:srgbClr val="58595B"/>
                </a:solidFill>
                <a:latin typeface="Arial Unicode MS"/>
                <a:cs typeface="Arial Unicode MS"/>
              </a:rPr>
              <a:t>login.py</a:t>
            </a:r>
            <a:endParaRPr lang="en-US" altLang="ko-KR" dirty="0">
              <a:latin typeface="Arial Unicode MS"/>
              <a:cs typeface="Arial Unicode MS"/>
            </a:endParaRPr>
          </a:p>
          <a:p>
            <a:pPr marL="6350"/>
            <a:endParaRPr lang="en-US" altLang="ko-KR" dirty="0" smtClean="0">
              <a:latin typeface="나눔고딕코딩"/>
              <a:cs typeface="나눔고딕코딩"/>
            </a:endParaRPr>
          </a:p>
          <a:p>
            <a:pPr marL="6350"/>
            <a:r>
              <a:rPr lang="en-US" altLang="ko-KR" dirty="0" smtClean="0">
                <a:latin typeface="나눔고딕코딩"/>
                <a:cs typeface="나눔고딕코딩"/>
              </a:rPr>
              <a:t>from </a:t>
            </a:r>
            <a:r>
              <a:rPr lang="en-US" altLang="ko-KR" dirty="0" err="1">
                <a:latin typeface="나눔고딕코딩"/>
                <a:cs typeface="나눔고딕코딩"/>
              </a:rPr>
              <a:t>selenium.webdriver</a:t>
            </a:r>
            <a:r>
              <a:rPr lang="en-US" altLang="ko-KR" dirty="0">
                <a:latin typeface="나눔고딕코딩"/>
                <a:cs typeface="나눔고딕코딩"/>
              </a:rPr>
              <a:t> import Firefox, </a:t>
            </a:r>
            <a:r>
              <a:rPr lang="en-US" altLang="ko-KR" dirty="0" err="1">
                <a:latin typeface="나눔고딕코딩"/>
                <a:cs typeface="나눔고딕코딩"/>
              </a:rPr>
              <a:t>FirefoxOptions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6350"/>
            <a:endParaRPr lang="en-US" altLang="ko-KR" dirty="0">
              <a:latin typeface="나눔고딕코딩"/>
              <a:cs typeface="나눔고딕코딩"/>
            </a:endParaRPr>
          </a:p>
          <a:p>
            <a:pPr marL="6350"/>
            <a:r>
              <a:rPr lang="en-US" altLang="ko-KR" dirty="0">
                <a:latin typeface="나눔고딕코딩"/>
                <a:cs typeface="나눔고딕코딩"/>
              </a:rPr>
              <a:t>USER = "&lt;</a:t>
            </a:r>
            <a:r>
              <a:rPr lang="ko-KR" altLang="en-US" dirty="0">
                <a:latin typeface="나눔고딕코딩"/>
                <a:cs typeface="나눔고딕코딩"/>
              </a:rPr>
              <a:t>아이디</a:t>
            </a:r>
            <a:r>
              <a:rPr lang="en-US" altLang="ko-KR" dirty="0">
                <a:latin typeface="나눔고딕코딩"/>
                <a:cs typeface="나눔고딕코딩"/>
              </a:rPr>
              <a:t>&gt;"</a:t>
            </a:r>
          </a:p>
          <a:p>
            <a:pPr marL="6350"/>
            <a:r>
              <a:rPr lang="en-US" altLang="ko-KR" dirty="0">
                <a:latin typeface="나눔고딕코딩"/>
                <a:cs typeface="나눔고딕코딩"/>
              </a:rPr>
              <a:t>PASS = "&lt;</a:t>
            </a:r>
            <a:r>
              <a:rPr lang="ko-KR" altLang="en-US" dirty="0">
                <a:latin typeface="나눔고딕코딩"/>
                <a:cs typeface="나눔고딕코딩"/>
              </a:rPr>
              <a:t>비밀번호</a:t>
            </a:r>
            <a:r>
              <a:rPr lang="en-US" altLang="ko-KR" dirty="0">
                <a:latin typeface="나눔고딕코딩"/>
                <a:cs typeface="나눔고딕코딩"/>
              </a:rPr>
              <a:t>&gt;"</a:t>
            </a:r>
          </a:p>
          <a:p>
            <a:pPr marL="6350"/>
            <a:endParaRPr lang="en-US" altLang="ko-KR" dirty="0">
              <a:latin typeface="나눔고딕코딩"/>
              <a:cs typeface="나눔고딕코딩"/>
            </a:endParaRPr>
          </a:p>
          <a:p>
            <a:pPr marL="6350"/>
            <a:r>
              <a:rPr lang="en-US" altLang="ko-KR" dirty="0">
                <a:latin typeface="나눔고딕코딩"/>
                <a:cs typeface="나눔고딕코딩"/>
              </a:rPr>
              <a:t># </a:t>
            </a:r>
            <a:r>
              <a:rPr lang="ko-KR" altLang="en-US" dirty="0">
                <a:latin typeface="나눔고딕코딩"/>
                <a:cs typeface="나눔고딕코딩"/>
              </a:rPr>
              <a:t>파이어폭스 실행 </a:t>
            </a:r>
            <a:r>
              <a:rPr lang="en-US" altLang="ko-KR" dirty="0">
                <a:latin typeface="나눔고딕코딩"/>
                <a:cs typeface="나눔고딕코딩"/>
              </a:rPr>
              <a:t>--- (※1)</a:t>
            </a:r>
          </a:p>
          <a:p>
            <a:pPr marL="6350"/>
            <a:r>
              <a:rPr lang="en-US" altLang="ko-KR" dirty="0">
                <a:latin typeface="나눔고딕코딩"/>
                <a:cs typeface="나눔고딕코딩"/>
              </a:rPr>
              <a:t>options = </a:t>
            </a:r>
            <a:r>
              <a:rPr lang="en-US" altLang="ko-KR" dirty="0" err="1">
                <a:latin typeface="나눔고딕코딩"/>
                <a:cs typeface="나눔고딕코딩"/>
              </a:rPr>
              <a:t>FirefoxOptions</a:t>
            </a:r>
            <a:r>
              <a:rPr lang="en-US" altLang="ko-KR" dirty="0">
                <a:latin typeface="나눔고딕코딩"/>
                <a:cs typeface="나눔고딕코딩"/>
              </a:rPr>
              <a:t>()</a:t>
            </a:r>
          </a:p>
          <a:p>
            <a:pPr marL="6350"/>
            <a:r>
              <a:rPr lang="en-US" altLang="ko-KR" dirty="0" err="1">
                <a:latin typeface="나눔고딕코딩"/>
                <a:cs typeface="나눔고딕코딩"/>
              </a:rPr>
              <a:t>options.add_argument</a:t>
            </a:r>
            <a:r>
              <a:rPr lang="en-US" altLang="ko-KR" dirty="0">
                <a:latin typeface="나눔고딕코딩"/>
                <a:cs typeface="나눔고딕코딩"/>
              </a:rPr>
              <a:t>('-headless')</a:t>
            </a:r>
          </a:p>
          <a:p>
            <a:pPr marL="6350"/>
            <a:r>
              <a:rPr lang="en-US" altLang="ko-KR" dirty="0">
                <a:latin typeface="나눔고딕코딩"/>
                <a:cs typeface="나눔고딕코딩"/>
              </a:rPr>
              <a:t>browser = Firefox(options=options)</a:t>
            </a:r>
          </a:p>
          <a:p>
            <a:pPr marL="6350"/>
            <a:endParaRPr lang="en-US" altLang="ko-KR" dirty="0">
              <a:latin typeface="나눔고딕코딩"/>
              <a:cs typeface="나눔고딕코딩"/>
            </a:endParaRPr>
          </a:p>
          <a:p>
            <a:pPr marL="6350"/>
            <a:r>
              <a:rPr lang="en-US" altLang="ko-KR" dirty="0">
                <a:latin typeface="나눔고딕코딩"/>
                <a:cs typeface="나눔고딕코딩"/>
              </a:rPr>
              <a:t># </a:t>
            </a:r>
            <a:r>
              <a:rPr lang="ko-KR" altLang="en-US" dirty="0">
                <a:latin typeface="나눔고딕코딩"/>
                <a:cs typeface="나눔고딕코딩"/>
              </a:rPr>
              <a:t>로그인 페이지에 접근 </a:t>
            </a:r>
            <a:r>
              <a:rPr lang="en-US" altLang="ko-KR" dirty="0">
                <a:latin typeface="나눔고딕코딩"/>
                <a:cs typeface="나눔고딕코딩"/>
              </a:rPr>
              <a:t>--- (※2)</a:t>
            </a:r>
          </a:p>
          <a:p>
            <a:pPr marL="6350"/>
            <a:r>
              <a:rPr lang="en-US" altLang="ko-KR" dirty="0" err="1">
                <a:latin typeface="나눔고딕코딩"/>
                <a:cs typeface="나눔고딕코딩"/>
              </a:rPr>
              <a:t>url_login</a:t>
            </a:r>
            <a:r>
              <a:rPr lang="en-US" altLang="ko-KR" dirty="0">
                <a:latin typeface="나눔고딕코딩"/>
                <a:cs typeface="나눔고딕코딩"/>
              </a:rPr>
              <a:t> = "https://nid.naver.com/</a:t>
            </a:r>
            <a:r>
              <a:rPr lang="en-US" altLang="ko-KR" dirty="0" err="1">
                <a:latin typeface="나눔고딕코딩"/>
                <a:cs typeface="나눔고딕코딩"/>
              </a:rPr>
              <a:t>nidlogin.login</a:t>
            </a:r>
            <a:r>
              <a:rPr lang="en-US" altLang="ko-KR" dirty="0">
                <a:latin typeface="나눔고딕코딩"/>
                <a:cs typeface="나눔고딕코딩"/>
              </a:rPr>
              <a:t>"</a:t>
            </a:r>
          </a:p>
          <a:p>
            <a:pPr marL="6350"/>
            <a:r>
              <a:rPr lang="en-US" altLang="ko-KR" dirty="0" err="1">
                <a:latin typeface="나눔고딕코딩"/>
                <a:cs typeface="나눔고딕코딩"/>
              </a:rPr>
              <a:t>browser.get</a:t>
            </a:r>
            <a:r>
              <a:rPr lang="en-US" altLang="ko-KR" dirty="0">
                <a:latin typeface="나눔고딕코딩"/>
                <a:cs typeface="나눔고딕코딩"/>
              </a:rPr>
              <a:t>(</a:t>
            </a:r>
            <a:r>
              <a:rPr lang="en-US" altLang="ko-KR" dirty="0" err="1">
                <a:latin typeface="나눔고딕코딩"/>
                <a:cs typeface="나눔고딕코딩"/>
              </a:rPr>
              <a:t>url_login</a:t>
            </a:r>
            <a:r>
              <a:rPr lang="en-US" altLang="ko-KR" dirty="0">
                <a:latin typeface="나눔고딕코딩"/>
                <a:cs typeface="나눔고딕코딩"/>
              </a:rPr>
              <a:t>)</a:t>
            </a:r>
          </a:p>
          <a:p>
            <a:pPr marL="6350"/>
            <a:r>
              <a:rPr lang="en-US" altLang="ko-KR" dirty="0">
                <a:latin typeface="나눔고딕코딩"/>
                <a:cs typeface="나눔고딕코딩"/>
              </a:rPr>
              <a:t>print("</a:t>
            </a:r>
            <a:r>
              <a:rPr lang="ko-KR" altLang="en-US" dirty="0">
                <a:latin typeface="나눔고딕코딩"/>
                <a:cs typeface="나눔고딕코딩"/>
              </a:rPr>
              <a:t>로그인 페이지에 접근합니다</a:t>
            </a:r>
            <a:r>
              <a:rPr lang="en-US" altLang="ko-KR" dirty="0">
                <a:latin typeface="나눔고딕코딩"/>
                <a:cs typeface="나눔고딕코딩"/>
              </a:rPr>
              <a:t>.")</a:t>
            </a:r>
          </a:p>
          <a:p>
            <a:pPr marL="6350"/>
            <a:endParaRPr lang="en-US" altLang="ko-KR" dirty="0">
              <a:latin typeface="나눔고딕코딩"/>
              <a:cs typeface="나눔고딕코딩"/>
            </a:endParaRPr>
          </a:p>
          <a:p>
            <a:pPr marL="6350"/>
            <a:r>
              <a:rPr lang="en-US" altLang="ko-KR" dirty="0">
                <a:latin typeface="나눔고딕코딩"/>
                <a:cs typeface="나눔고딕코딩"/>
              </a:rPr>
              <a:t># </a:t>
            </a:r>
            <a:r>
              <a:rPr lang="ko-KR" altLang="en-US" dirty="0">
                <a:latin typeface="나눔고딕코딩"/>
                <a:cs typeface="나눔고딕코딩"/>
              </a:rPr>
              <a:t>텍스트 박스에 아이디와 비밀번호 입력 </a:t>
            </a:r>
            <a:r>
              <a:rPr lang="en-US" altLang="ko-KR" dirty="0">
                <a:latin typeface="나눔고딕코딩"/>
                <a:cs typeface="나눔고딕코딩"/>
              </a:rPr>
              <a:t>--- (※3)</a:t>
            </a:r>
          </a:p>
          <a:p>
            <a:pPr marL="6350"/>
            <a:r>
              <a:rPr lang="en-US" altLang="ko-KR" dirty="0">
                <a:latin typeface="나눔고딕코딩"/>
                <a:cs typeface="나눔고딕코딩"/>
              </a:rPr>
              <a:t>e = </a:t>
            </a:r>
            <a:r>
              <a:rPr lang="en-US" altLang="ko-KR" dirty="0" err="1">
                <a:latin typeface="나눔고딕코딩"/>
                <a:cs typeface="나눔고딕코딩"/>
              </a:rPr>
              <a:t>browser.find_element_by_id</a:t>
            </a:r>
            <a:r>
              <a:rPr lang="en-US" altLang="ko-KR" dirty="0">
                <a:latin typeface="나눔고딕코딩"/>
                <a:cs typeface="나눔고딕코딩"/>
              </a:rPr>
              <a:t>("id")</a:t>
            </a:r>
          </a:p>
          <a:p>
            <a:pPr marL="6350"/>
            <a:r>
              <a:rPr lang="en-US" altLang="ko-KR" dirty="0" err="1">
                <a:latin typeface="나눔고딕코딩"/>
                <a:cs typeface="나눔고딕코딩"/>
              </a:rPr>
              <a:t>e.clear</a:t>
            </a:r>
            <a:r>
              <a:rPr lang="en-US" altLang="ko-KR" dirty="0">
                <a:latin typeface="나눔고딕코딩"/>
                <a:cs typeface="나눔고딕코딩"/>
              </a:rPr>
              <a:t>()</a:t>
            </a:r>
          </a:p>
          <a:p>
            <a:pPr marL="6350"/>
            <a:r>
              <a:rPr lang="en-US" altLang="ko-KR" dirty="0" err="1">
                <a:latin typeface="나눔고딕코딩"/>
                <a:cs typeface="나눔고딕코딩"/>
              </a:rPr>
              <a:t>e.send_keys</a:t>
            </a:r>
            <a:r>
              <a:rPr lang="en-US" altLang="ko-KR" dirty="0">
                <a:latin typeface="나눔고딕코딩"/>
                <a:cs typeface="나눔고딕코딩"/>
              </a:rPr>
              <a:t>(USER</a:t>
            </a:r>
            <a:r>
              <a:rPr lang="en-US" altLang="ko-KR" dirty="0" smtClean="0">
                <a:latin typeface="나눔고딕코딩"/>
                <a:cs typeface="나눔고딕코딩"/>
              </a:rPr>
              <a:t>)</a:t>
            </a:r>
          </a:p>
          <a:p>
            <a:pPr marL="6350"/>
            <a:r>
              <a:rPr lang="en-US" altLang="ko-KR" dirty="0">
                <a:latin typeface="나눔고딕코딩"/>
                <a:cs typeface="나눔고딕코딩"/>
              </a:rPr>
              <a:t>e = </a:t>
            </a:r>
            <a:r>
              <a:rPr lang="en-US" altLang="ko-KR" dirty="0" err="1">
                <a:latin typeface="나눔고딕코딩"/>
                <a:cs typeface="나눔고딕코딩"/>
              </a:rPr>
              <a:t>browser.find_element_by_id</a:t>
            </a:r>
            <a:r>
              <a:rPr lang="en-US" altLang="ko-KR" dirty="0">
                <a:latin typeface="나눔고딕코딩"/>
                <a:cs typeface="나눔고딕코딩"/>
              </a:rPr>
              <a:t>("pw")</a:t>
            </a:r>
          </a:p>
          <a:p>
            <a:pPr marL="6350"/>
            <a:r>
              <a:rPr lang="en-US" altLang="ko-KR" dirty="0" err="1">
                <a:latin typeface="나눔고딕코딩"/>
                <a:cs typeface="나눔고딕코딩"/>
              </a:rPr>
              <a:t>e.clear</a:t>
            </a:r>
            <a:r>
              <a:rPr lang="en-US" altLang="ko-KR" dirty="0">
                <a:latin typeface="나눔고딕코딩"/>
                <a:cs typeface="나눔고딕코딩"/>
              </a:rPr>
              <a:t>()</a:t>
            </a:r>
          </a:p>
          <a:p>
            <a:pPr marL="6350"/>
            <a:endParaRPr lang="en-US" altLang="ko-KR" dirty="0" smtClean="0">
              <a:latin typeface="나눔고딕코딩"/>
              <a:cs typeface="나눔고딕코딩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xmlns="" id="{D8B43E28-F9E4-0F42-8DEE-0251DD6DEF98}"/>
              </a:ext>
            </a:extLst>
          </p:cNvPr>
          <p:cNvSpPr/>
          <p:nvPr/>
        </p:nvSpPr>
        <p:spPr>
          <a:xfrm flipV="1">
            <a:off x="232569" y="1198378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146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>
            <a:extLst>
              <a:ext uri="{FF2B5EF4-FFF2-40B4-BE49-F238E27FC236}">
                <a16:creationId xmlns:a16="http://schemas.microsoft.com/office/drawing/2014/main" xmlns="" id="{F9B34C9D-5A97-E141-A708-58672B748AF9}"/>
              </a:ext>
            </a:extLst>
          </p:cNvPr>
          <p:cNvSpPr txBox="1"/>
          <p:nvPr/>
        </p:nvSpPr>
        <p:spPr>
          <a:xfrm>
            <a:off x="232569" y="193675"/>
            <a:ext cx="9753599" cy="4154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"/>
            <a:r>
              <a:rPr lang="en-US" altLang="ko-KR" dirty="0" err="1" smtClean="0">
                <a:latin typeface="나눔고딕코딩"/>
                <a:cs typeface="나눔고딕코딩"/>
              </a:rPr>
              <a:t>e.send_keys</a:t>
            </a:r>
            <a:r>
              <a:rPr lang="en-US" altLang="ko-KR" dirty="0" smtClean="0">
                <a:latin typeface="나눔고딕코딩"/>
                <a:cs typeface="나눔고딕코딩"/>
              </a:rPr>
              <a:t>(PASS</a:t>
            </a:r>
            <a:r>
              <a:rPr lang="en-US" altLang="ko-KR" dirty="0">
                <a:latin typeface="나눔고딕코딩"/>
                <a:cs typeface="나눔고딕코딩"/>
              </a:rPr>
              <a:t>)</a:t>
            </a:r>
          </a:p>
          <a:p>
            <a:pPr marL="6350"/>
            <a:endParaRPr lang="en-US" altLang="ko-KR" dirty="0">
              <a:latin typeface="나눔고딕코딩"/>
              <a:cs typeface="나눔고딕코딩"/>
            </a:endParaRPr>
          </a:p>
          <a:p>
            <a:pPr marL="6350"/>
            <a:r>
              <a:rPr lang="en-US" altLang="ko-KR" dirty="0">
                <a:latin typeface="나눔고딕코딩"/>
                <a:cs typeface="나눔고딕코딩"/>
              </a:rPr>
              <a:t># </a:t>
            </a:r>
            <a:r>
              <a:rPr lang="ko-KR" altLang="en-US" dirty="0">
                <a:latin typeface="나눔고딕코딩"/>
                <a:cs typeface="나눔고딕코딩"/>
              </a:rPr>
              <a:t>입력 양식 전송해서 로그인 </a:t>
            </a:r>
            <a:r>
              <a:rPr lang="en-US" altLang="ko-KR" dirty="0">
                <a:latin typeface="나눔고딕코딩"/>
                <a:cs typeface="나눔고딕코딩"/>
              </a:rPr>
              <a:t>--- (※4)</a:t>
            </a:r>
          </a:p>
          <a:p>
            <a:pPr marL="6350"/>
            <a:r>
              <a:rPr lang="en-US" altLang="ko-KR" dirty="0">
                <a:latin typeface="나눔고딕코딩"/>
                <a:cs typeface="나눔고딕코딩"/>
              </a:rPr>
              <a:t>form = </a:t>
            </a:r>
            <a:r>
              <a:rPr lang="en-US" altLang="ko-KR" dirty="0" err="1">
                <a:latin typeface="나눔고딕코딩"/>
                <a:cs typeface="나눔고딕코딩"/>
              </a:rPr>
              <a:t>browser.find_element_by_css_selector</a:t>
            </a:r>
            <a:r>
              <a:rPr lang="en-US" altLang="ko-KR" dirty="0">
                <a:latin typeface="나눔고딕코딩"/>
                <a:cs typeface="나눔고딕코딩"/>
              </a:rPr>
              <a:t>("</a:t>
            </a:r>
            <a:r>
              <a:rPr lang="en-US" altLang="ko-KR" dirty="0" err="1">
                <a:latin typeface="나눔고딕코딩"/>
                <a:cs typeface="나눔고딕코딩"/>
              </a:rPr>
              <a:t>input.btn_global</a:t>
            </a:r>
            <a:r>
              <a:rPr lang="en-US" altLang="ko-KR" dirty="0">
                <a:latin typeface="나눔고딕코딩"/>
                <a:cs typeface="나눔고딕코딩"/>
              </a:rPr>
              <a:t>[type=submit]")</a:t>
            </a:r>
          </a:p>
          <a:p>
            <a:pPr marL="6350"/>
            <a:r>
              <a:rPr lang="en-US" altLang="ko-KR" dirty="0" err="1">
                <a:latin typeface="나눔고딕코딩"/>
                <a:cs typeface="나눔고딕코딩"/>
              </a:rPr>
              <a:t>form.submit</a:t>
            </a:r>
            <a:r>
              <a:rPr lang="en-US" altLang="ko-KR" dirty="0">
                <a:latin typeface="나눔고딕코딩"/>
                <a:cs typeface="나눔고딕코딩"/>
              </a:rPr>
              <a:t>()</a:t>
            </a:r>
          </a:p>
          <a:p>
            <a:pPr marL="6350"/>
            <a:r>
              <a:rPr lang="en-US" altLang="ko-KR" dirty="0">
                <a:latin typeface="나눔고딕코딩"/>
                <a:cs typeface="나눔고딕코딩"/>
              </a:rPr>
              <a:t>print("</a:t>
            </a:r>
            <a:r>
              <a:rPr lang="ko-KR" altLang="en-US" dirty="0">
                <a:latin typeface="나눔고딕코딩"/>
                <a:cs typeface="나눔고딕코딩"/>
              </a:rPr>
              <a:t>로그인 버튼을 클릭합니다</a:t>
            </a:r>
            <a:r>
              <a:rPr lang="en-US" altLang="ko-KR" dirty="0">
                <a:latin typeface="나눔고딕코딩"/>
                <a:cs typeface="나눔고딕코딩"/>
              </a:rPr>
              <a:t>.")</a:t>
            </a:r>
          </a:p>
          <a:p>
            <a:pPr marL="6350"/>
            <a:endParaRPr lang="en-US" altLang="ko-KR" dirty="0">
              <a:latin typeface="나눔고딕코딩"/>
              <a:cs typeface="나눔고딕코딩"/>
            </a:endParaRPr>
          </a:p>
          <a:p>
            <a:pPr marL="6350"/>
            <a:r>
              <a:rPr lang="en-US" altLang="ko-KR" dirty="0">
                <a:latin typeface="나눔고딕코딩"/>
                <a:cs typeface="나눔고딕코딩"/>
              </a:rPr>
              <a:t># </a:t>
            </a:r>
            <a:r>
              <a:rPr lang="ko-KR" altLang="en-US" dirty="0">
                <a:latin typeface="나눔고딕코딩"/>
                <a:cs typeface="나눔고딕코딩"/>
              </a:rPr>
              <a:t>쇼핑 페이지의 데이터 가져오기 </a:t>
            </a:r>
            <a:r>
              <a:rPr lang="en-US" altLang="ko-KR" dirty="0">
                <a:latin typeface="나눔고딕코딩"/>
                <a:cs typeface="나눔고딕코딩"/>
              </a:rPr>
              <a:t>--- (※5)</a:t>
            </a:r>
          </a:p>
          <a:p>
            <a:pPr marL="6350"/>
            <a:r>
              <a:rPr lang="en-US" altLang="ko-KR" dirty="0" err="1">
                <a:latin typeface="나눔고딕코딩"/>
                <a:cs typeface="나눔고딕코딩"/>
              </a:rPr>
              <a:t>browser.get</a:t>
            </a:r>
            <a:r>
              <a:rPr lang="en-US" altLang="ko-KR" dirty="0">
                <a:latin typeface="나눔고딕코딩"/>
                <a:cs typeface="나눔고딕코딩"/>
              </a:rPr>
              <a:t>("https://order.pay.naver.com/</a:t>
            </a:r>
            <a:r>
              <a:rPr lang="en-US" altLang="ko-KR" dirty="0" err="1">
                <a:latin typeface="나눔고딕코딩"/>
                <a:cs typeface="나눔고딕코딩"/>
              </a:rPr>
              <a:t>home?tabMenu</a:t>
            </a:r>
            <a:r>
              <a:rPr lang="en-US" altLang="ko-KR" dirty="0">
                <a:latin typeface="나눔고딕코딩"/>
                <a:cs typeface="나눔고딕코딩"/>
              </a:rPr>
              <a:t>=SHOPPING")</a:t>
            </a:r>
          </a:p>
          <a:p>
            <a:pPr marL="6350"/>
            <a:endParaRPr lang="en-US" altLang="ko-KR" dirty="0">
              <a:latin typeface="나눔고딕코딩"/>
              <a:cs typeface="나눔고딕코딩"/>
            </a:endParaRPr>
          </a:p>
          <a:p>
            <a:pPr marL="6350"/>
            <a:r>
              <a:rPr lang="en-US" altLang="ko-KR" dirty="0">
                <a:latin typeface="나눔고딕코딩"/>
                <a:cs typeface="나눔고딕코딩"/>
              </a:rPr>
              <a:t># </a:t>
            </a:r>
            <a:r>
              <a:rPr lang="ko-KR" altLang="en-US" dirty="0">
                <a:latin typeface="나눔고딕코딩"/>
                <a:cs typeface="나눔고딕코딩"/>
              </a:rPr>
              <a:t>쇼핑 목록 출력 </a:t>
            </a:r>
            <a:r>
              <a:rPr lang="en-US" altLang="ko-KR" dirty="0">
                <a:latin typeface="나눔고딕코딩"/>
                <a:cs typeface="나눔고딕코딩"/>
              </a:rPr>
              <a:t>--- (※6)</a:t>
            </a:r>
          </a:p>
          <a:p>
            <a:pPr marL="6350"/>
            <a:r>
              <a:rPr lang="en-US" altLang="ko-KR" dirty="0">
                <a:latin typeface="나눔고딕코딩"/>
                <a:cs typeface="나눔고딕코딩"/>
              </a:rPr>
              <a:t>products = </a:t>
            </a:r>
            <a:r>
              <a:rPr lang="en-US" altLang="ko-KR" dirty="0" err="1">
                <a:latin typeface="나눔고딕코딩"/>
                <a:cs typeface="나눔고딕코딩"/>
              </a:rPr>
              <a:t>browser.find_elements_by_css_selector</a:t>
            </a:r>
            <a:r>
              <a:rPr lang="en-US" altLang="ko-KR" dirty="0">
                <a:latin typeface="나눔고딕코딩"/>
                <a:cs typeface="나눔고딕코딩"/>
              </a:rPr>
              <a:t>(".</a:t>
            </a:r>
            <a:r>
              <a:rPr lang="en-US" altLang="ko-KR" dirty="0" err="1">
                <a:latin typeface="나눔고딕코딩"/>
                <a:cs typeface="나눔고딕코딩"/>
              </a:rPr>
              <a:t>p_info</a:t>
            </a:r>
            <a:r>
              <a:rPr lang="en-US" altLang="ko-KR" dirty="0">
                <a:latin typeface="나눔고딕코딩"/>
                <a:cs typeface="나눔고딕코딩"/>
              </a:rPr>
              <a:t> span")</a:t>
            </a:r>
          </a:p>
          <a:p>
            <a:pPr marL="6350"/>
            <a:r>
              <a:rPr lang="en-US" altLang="ko-KR" dirty="0">
                <a:latin typeface="나눔고딕코딩"/>
                <a:cs typeface="나눔고딕코딩"/>
              </a:rPr>
              <a:t>print(products)</a:t>
            </a:r>
          </a:p>
          <a:p>
            <a:pPr marL="6350"/>
            <a:r>
              <a:rPr lang="en-US" altLang="ko-KR" dirty="0">
                <a:latin typeface="나눔고딕코딩"/>
                <a:cs typeface="나눔고딕코딩"/>
              </a:rPr>
              <a:t>for product in products:</a:t>
            </a:r>
          </a:p>
          <a:p>
            <a:pPr marL="6350"/>
            <a:r>
              <a:rPr lang="en-US" altLang="ko-KR" dirty="0">
                <a:latin typeface="나눔고딕코딩"/>
                <a:cs typeface="나눔고딕코딩"/>
              </a:rPr>
              <a:t>  print("-", </a:t>
            </a:r>
            <a:r>
              <a:rPr lang="en-US" altLang="ko-KR" dirty="0" err="1">
                <a:latin typeface="나눔고딕코딩"/>
                <a:cs typeface="나눔고딕코딩"/>
              </a:rPr>
              <a:t>product.text</a:t>
            </a:r>
            <a:r>
              <a:rPr lang="en-US" altLang="ko-KR" dirty="0" smtClean="0">
                <a:latin typeface="나눔고딕코딩"/>
                <a:cs typeface="나눔고딕코딩"/>
              </a:rPr>
              <a:t>)</a:t>
            </a:r>
            <a:endParaRPr lang="en-US" altLang="ko-KR" dirty="0">
              <a:latin typeface="나눔고딕코딩"/>
              <a:cs typeface="나눔고딕코딩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xmlns="" id="{39CD3A91-41A9-FA45-952E-9FD2A5F584DF}"/>
              </a:ext>
            </a:extLst>
          </p:cNvPr>
          <p:cNvSpPr/>
          <p:nvPr/>
        </p:nvSpPr>
        <p:spPr>
          <a:xfrm flipV="1">
            <a:off x="232569" y="4403725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781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6">
            <a:extLst>
              <a:ext uri="{FF2B5EF4-FFF2-40B4-BE49-F238E27FC236}">
                <a16:creationId xmlns:a16="http://schemas.microsoft.com/office/drawing/2014/main" xmlns="" id="{F8055683-AA00-AC42-8D75-8DE828D7E8E3}"/>
              </a:ext>
            </a:extLst>
          </p:cNvPr>
          <p:cNvSpPr txBox="1"/>
          <p:nvPr/>
        </p:nvSpPr>
        <p:spPr>
          <a:xfrm>
            <a:off x="232570" y="346075"/>
            <a:ext cx="9601200" cy="39154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 marL="143510" marR="3322320">
              <a:lnSpc>
                <a:spcPct val="135400"/>
              </a:lnSpc>
              <a:spcBef>
                <a:spcPts val="65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$ p ython3  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selenium-</a:t>
            </a:r>
            <a:r>
              <a:rPr lang="en-US" altLang="ko-KR" spc="-1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capture.py</a:t>
            </a:r>
            <a:endParaRPr lang="en-US" altLang="ko-KR" spc="-10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143510" marR="3322320">
              <a:lnSpc>
                <a:spcPct val="135400"/>
              </a:lnSpc>
              <a:spcBef>
                <a:spcPts val="65"/>
              </a:spcBef>
            </a:pPr>
            <a:r>
              <a:rPr lang="ko-KR" altLang="en-US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로그인 </a:t>
            </a:r>
            <a:r>
              <a:rPr lang="ko-KR" altLang="en-US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페이지에</a:t>
            </a:r>
            <a:r>
              <a:rPr lang="ko-KR" altLang="en-US" spc="-18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40" dirty="0">
                <a:solidFill>
                  <a:srgbClr val="231F20"/>
                </a:solidFill>
                <a:latin typeface="나눔고딕코딩"/>
                <a:cs typeface="나눔고딕코딩"/>
              </a:rPr>
              <a:t>접근합니다</a:t>
            </a:r>
            <a:r>
              <a:rPr lang="en-US" altLang="ko-KR" spc="-40" dirty="0">
                <a:solidFill>
                  <a:srgbClr val="231F20"/>
                </a:solidFill>
                <a:latin typeface="나눔고딕코딩"/>
                <a:cs typeface="나눔고딕코딩"/>
              </a:rPr>
              <a:t>.</a:t>
            </a:r>
            <a:endParaRPr lang="ko-KR" altLang="en-US" dirty="0">
              <a:latin typeface="나눔고딕코딩"/>
              <a:cs typeface="나눔고딕코딩"/>
            </a:endParaRPr>
          </a:p>
          <a:p>
            <a:pPr marL="143510">
              <a:spcBef>
                <a:spcPts val="340"/>
              </a:spcBef>
            </a:pPr>
            <a:r>
              <a:rPr lang="ko-KR" altLang="en-US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로그인 버튼을</a:t>
            </a:r>
            <a:r>
              <a:rPr lang="ko-KR" altLang="en-US" spc="-21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40" dirty="0">
                <a:solidFill>
                  <a:srgbClr val="231F20"/>
                </a:solidFill>
                <a:latin typeface="나눔고딕코딩"/>
                <a:cs typeface="나눔고딕코딩"/>
              </a:rPr>
              <a:t>클릭합니다</a:t>
            </a:r>
            <a:r>
              <a:rPr lang="en-US" altLang="ko-KR" spc="-40" dirty="0">
                <a:solidFill>
                  <a:srgbClr val="231F20"/>
                </a:solidFill>
                <a:latin typeface="나눔고딕코딩"/>
                <a:cs typeface="나눔고딕코딩"/>
              </a:rPr>
              <a:t>.</a:t>
            </a:r>
            <a:endParaRPr lang="ko-KR" altLang="en-US" dirty="0">
              <a:latin typeface="나눔고딕코딩"/>
              <a:cs typeface="나눔고딕코딩"/>
            </a:endParaRPr>
          </a:p>
          <a:p>
            <a:pPr marL="234950" indent="-91440">
              <a:spcBef>
                <a:spcPts val="340"/>
              </a:spcBef>
              <a:buChar char="-"/>
              <a:tabLst>
                <a:tab pos="235585" algn="l"/>
              </a:tabLst>
            </a:pPr>
            <a:r>
              <a:rPr lang="ko-KR" altLang="en-US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3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한샘몰</a:t>
            </a:r>
            <a:r>
              <a:rPr lang="ko-KR" altLang="en-US" spc="-9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35" dirty="0">
                <a:solidFill>
                  <a:srgbClr val="231F20"/>
                </a:solidFill>
                <a:latin typeface="나눔고딕코딩"/>
                <a:cs typeface="나눔고딕코딩"/>
              </a:rPr>
              <a:t>[</a:t>
            </a:r>
            <a:r>
              <a:rPr lang="ko-KR" altLang="en-US" spc="-3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헬렌스타인</a:t>
            </a:r>
            <a:r>
              <a:rPr lang="en-US" altLang="ko-KR" spc="-35" dirty="0">
                <a:solidFill>
                  <a:srgbClr val="231F20"/>
                </a:solidFill>
                <a:latin typeface="나눔고딕코딩"/>
                <a:cs typeface="나눔고딕코딩"/>
              </a:rPr>
              <a:t>]</a:t>
            </a:r>
            <a:r>
              <a:rPr lang="ko-KR" altLang="en-US" spc="-9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3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호텔콜렉션</a:t>
            </a:r>
            <a:r>
              <a:rPr lang="ko-KR" altLang="en-US" spc="-9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80</a:t>
            </a:r>
            <a:r>
              <a:rPr lang="ko-KR" altLang="en-US" spc="-2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수양면</a:t>
            </a:r>
            <a:r>
              <a:rPr lang="ko-KR" altLang="en-US" spc="-9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3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사계절구스</a:t>
            </a:r>
            <a:r>
              <a:rPr lang="ko-KR" altLang="en-US" spc="-9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40" dirty="0">
                <a:solidFill>
                  <a:srgbClr val="231F20"/>
                </a:solidFill>
                <a:latin typeface="나눔고딕코딩"/>
                <a:cs typeface="나눔고딕코딩"/>
              </a:rPr>
              <a:t>퀸</a:t>
            </a:r>
            <a:r>
              <a:rPr lang="en-US" altLang="ko-KR" spc="-40" dirty="0">
                <a:solidFill>
                  <a:srgbClr val="231F20"/>
                </a:solidFill>
                <a:latin typeface="나눔고딕코딩"/>
                <a:cs typeface="나눔고딕코딩"/>
              </a:rPr>
              <a:t>(</a:t>
            </a:r>
            <a:r>
              <a:rPr lang="ko-KR" altLang="en-US" spc="-40" dirty="0">
                <a:solidFill>
                  <a:srgbClr val="231F20"/>
                </a:solidFill>
                <a:latin typeface="나눔고딕코딩"/>
                <a:cs typeface="나눔고딕코딩"/>
              </a:rPr>
              <a:t>이불</a:t>
            </a:r>
            <a:r>
              <a:rPr lang="en-US" altLang="ko-KR" spc="-40" dirty="0">
                <a:solidFill>
                  <a:srgbClr val="231F20"/>
                </a:solidFill>
                <a:latin typeface="나눔고딕코딩"/>
                <a:cs typeface="나눔고딕코딩"/>
              </a:rPr>
              <a:t>+</a:t>
            </a:r>
            <a:r>
              <a:rPr lang="ko-KR" altLang="en-US" spc="-40" dirty="0">
                <a:solidFill>
                  <a:srgbClr val="231F20"/>
                </a:solidFill>
                <a:latin typeface="나눔고딕코딩"/>
                <a:cs typeface="나눔고딕코딩"/>
              </a:rPr>
              <a:t>침구세트</a:t>
            </a:r>
            <a:r>
              <a:rPr lang="en-US" altLang="ko-KR" spc="-40" dirty="0">
                <a:solidFill>
                  <a:srgbClr val="231F20"/>
                </a:solidFill>
                <a:latin typeface="나눔고딕코딩"/>
                <a:cs typeface="나눔고딕코딩"/>
              </a:rPr>
              <a:t>)</a:t>
            </a:r>
            <a:endParaRPr lang="ko-KR" altLang="en-US" dirty="0">
              <a:latin typeface="나눔고딕코딩"/>
              <a:cs typeface="나눔고딕코딩"/>
            </a:endParaRPr>
          </a:p>
          <a:p>
            <a:pPr marL="234950" indent="-91440">
              <a:spcBef>
                <a:spcPts val="340"/>
              </a:spcBef>
              <a:buChar char="-"/>
              <a:tabLst>
                <a:tab pos="235585" algn="l"/>
              </a:tabLst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Alesis</a:t>
            </a:r>
            <a:r>
              <a:rPr lang="en-US" altLang="ko-KR" spc="-6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V-Mini</a:t>
            </a:r>
            <a:r>
              <a:rPr lang="en-US" altLang="ko-KR" spc="-6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/</a:t>
            </a:r>
            <a:r>
              <a:rPr lang="en-US" altLang="ko-KR" spc="-9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3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알레시스</a:t>
            </a:r>
            <a:r>
              <a:rPr lang="ko-KR" altLang="en-US" spc="-9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미니</a:t>
            </a:r>
            <a:r>
              <a:rPr lang="ko-KR" altLang="en-US" spc="-9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40" dirty="0">
                <a:solidFill>
                  <a:srgbClr val="231F20"/>
                </a:solidFill>
                <a:latin typeface="나눔고딕코딩"/>
                <a:cs typeface="나눔고딕코딩"/>
              </a:rPr>
              <a:t>마스터키보드</a:t>
            </a:r>
            <a:endParaRPr lang="ko-KR" altLang="en-US" dirty="0">
              <a:latin typeface="나눔고딕코딩"/>
              <a:cs typeface="나눔고딕코딩"/>
            </a:endParaRPr>
          </a:p>
          <a:p>
            <a:pPr marL="234950" indent="-91440">
              <a:spcBef>
                <a:spcPts val="340"/>
              </a:spcBef>
              <a:buChar char="-"/>
              <a:tabLst>
                <a:tab pos="235585" algn="l"/>
              </a:tabLst>
            </a:pPr>
            <a:r>
              <a:rPr lang="ko-KR" altLang="en-US" spc="-4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4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양면자석유리닦이리필</a:t>
            </a:r>
            <a:endParaRPr lang="ko-KR" altLang="en-US" dirty="0">
              <a:latin typeface="나눔고딕코딩"/>
              <a:cs typeface="나눔고딕코딩"/>
            </a:endParaRPr>
          </a:p>
          <a:p>
            <a:pPr marL="234950" indent="-91440">
              <a:spcBef>
                <a:spcPts val="340"/>
              </a:spcBef>
              <a:buChar char="-"/>
              <a:tabLst>
                <a:tab pos="235585" algn="l"/>
              </a:tabLst>
            </a:pPr>
            <a:r>
              <a:rPr lang="ko-KR" altLang="en-US" spc="-35" dirty="0">
                <a:solidFill>
                  <a:srgbClr val="231F20"/>
                </a:solidFill>
                <a:latin typeface="나눔고딕코딩"/>
                <a:cs typeface="나눔고딕코딩"/>
              </a:rPr>
              <a:t> 양면유리창청소기</a:t>
            </a:r>
            <a:r>
              <a:rPr lang="ko-KR" altLang="en-US" spc="-18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4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자석유리창닦이</a:t>
            </a:r>
            <a:endParaRPr lang="ko-KR" altLang="en-US" dirty="0">
              <a:latin typeface="나눔고딕코딩"/>
              <a:cs typeface="나눔고딕코딩"/>
            </a:endParaRPr>
          </a:p>
          <a:p>
            <a:pPr marL="234950" indent="-91440">
              <a:spcBef>
                <a:spcPts val="340"/>
              </a:spcBef>
              <a:buChar char="-"/>
              <a:tabLst>
                <a:tab pos="235585" algn="l"/>
              </a:tabLst>
            </a:pP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 CAT.6</a:t>
            </a:r>
            <a:r>
              <a:rPr lang="en-US" altLang="ko-KR" spc="-8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3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랜선</a:t>
            </a:r>
            <a:r>
              <a:rPr lang="en-US" altLang="ko-KR" spc="-35" dirty="0">
                <a:solidFill>
                  <a:srgbClr val="231F20"/>
                </a:solidFill>
                <a:latin typeface="나눔고딕코딩"/>
                <a:cs typeface="나눔고딕코딩"/>
              </a:rPr>
              <a:t>/</a:t>
            </a:r>
            <a:r>
              <a:rPr lang="ko-KR" altLang="en-US" spc="-3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랜케이블</a:t>
            </a:r>
            <a:r>
              <a:rPr lang="en-US" altLang="ko-KR" spc="-35" dirty="0">
                <a:solidFill>
                  <a:srgbClr val="231F20"/>
                </a:solidFill>
                <a:latin typeface="나눔고딕코딩"/>
                <a:cs typeface="나눔고딕코딩"/>
              </a:rPr>
              <a:t>/UTP</a:t>
            </a:r>
            <a:r>
              <a:rPr lang="ko-KR" altLang="en-US" spc="-35" dirty="0">
                <a:solidFill>
                  <a:srgbClr val="231F20"/>
                </a:solidFill>
                <a:latin typeface="나눔고딕코딩"/>
                <a:cs typeface="나눔고딕코딩"/>
              </a:rPr>
              <a:t>케이블</a:t>
            </a:r>
            <a:endParaRPr lang="ko-KR" altLang="en-US" dirty="0">
              <a:latin typeface="나눔고딕코딩"/>
              <a:cs typeface="나눔고딕코딩"/>
            </a:endParaRPr>
          </a:p>
          <a:p>
            <a:pPr marL="234950" indent="-91440">
              <a:spcBef>
                <a:spcPts val="340"/>
              </a:spcBef>
              <a:buChar char="-"/>
              <a:tabLst>
                <a:tab pos="235585" algn="l"/>
              </a:tabLst>
            </a:pPr>
            <a:r>
              <a:rPr lang="en-US" altLang="ko-KR" spc="-5" dirty="0">
                <a:solidFill>
                  <a:srgbClr val="231F20"/>
                </a:solidFill>
                <a:latin typeface="나눔고딕코딩"/>
                <a:cs typeface="나눔고딕코딩"/>
              </a:rPr>
              <a:t> LS-LAN20C</a:t>
            </a:r>
            <a:r>
              <a:rPr lang="en-US" altLang="ko-KR" spc="-5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USB</a:t>
            </a:r>
            <a:r>
              <a:rPr lang="en-US" altLang="ko-KR" spc="-5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3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유선랜카드</a:t>
            </a:r>
            <a:r>
              <a:rPr lang="ko-KR" altLang="en-US" spc="-8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3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랜카드</a:t>
            </a:r>
            <a:r>
              <a:rPr lang="ko-KR" altLang="en-US" spc="-8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유선</a:t>
            </a:r>
            <a:r>
              <a:rPr lang="ko-KR" altLang="en-US" spc="-8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USB2.0</a:t>
            </a:r>
            <a:r>
              <a:rPr lang="en-US" altLang="ko-KR" spc="-5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100M</a:t>
            </a:r>
            <a:r>
              <a:rPr lang="en-US" altLang="ko-KR" spc="-5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컨버터</a:t>
            </a:r>
            <a:r>
              <a:rPr lang="ko-KR" altLang="en-US" spc="-8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4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랜선</a:t>
            </a:r>
            <a:endParaRPr lang="ko-KR" altLang="en-US" dirty="0">
              <a:latin typeface="나눔고딕코딩"/>
              <a:cs typeface="나눔고딕코딩"/>
            </a:endParaRPr>
          </a:p>
          <a:p>
            <a:pPr marL="234950" indent="-91440">
              <a:spcBef>
                <a:spcPts val="340"/>
              </a:spcBef>
              <a:buChar char="-"/>
              <a:tabLst>
                <a:tab pos="235585" algn="l"/>
              </a:tabLst>
            </a:pPr>
            <a:r>
              <a:rPr lang="ko-KR" altLang="en-US" spc="-3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3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스카이디지탈</a:t>
            </a:r>
            <a:r>
              <a:rPr lang="ko-KR" altLang="en-US" spc="-10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NKEY</a:t>
            </a:r>
            <a:r>
              <a:rPr lang="en-US" altLang="ko-KR" spc="-6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BT61</a:t>
            </a:r>
            <a:r>
              <a:rPr lang="en-US" altLang="ko-KR" spc="-6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LED</a:t>
            </a:r>
            <a:r>
              <a:rPr lang="en-US" altLang="ko-KR" spc="-6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블루투스</a:t>
            </a:r>
            <a:r>
              <a:rPr lang="ko-KR" altLang="en-US" spc="-10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4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적축</a:t>
            </a:r>
            <a:endParaRPr lang="ko-KR" altLang="en-US" dirty="0">
              <a:latin typeface="나눔고딕코딩"/>
              <a:cs typeface="나눔고딕코딩"/>
            </a:endParaRPr>
          </a:p>
          <a:p>
            <a:pPr marL="234950" indent="-91440">
              <a:spcBef>
                <a:spcPts val="340"/>
              </a:spcBef>
              <a:buChar char="-"/>
              <a:tabLst>
                <a:tab pos="235585" algn="l"/>
              </a:tabLst>
            </a:pPr>
            <a:r>
              <a:rPr lang="ko-KR" altLang="en-US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2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넛트</a:t>
            </a:r>
            <a:r>
              <a:rPr lang="ko-KR" altLang="en-US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3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요거트</a:t>
            </a:r>
            <a:r>
              <a:rPr lang="ko-KR" altLang="en-US" spc="-229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40" dirty="0">
                <a:solidFill>
                  <a:srgbClr val="231F20"/>
                </a:solidFill>
                <a:latin typeface="나눔고딕코딩"/>
                <a:cs typeface="나눔고딕코딩"/>
              </a:rPr>
              <a:t>단호박샐러드</a:t>
            </a:r>
            <a:endParaRPr lang="ko-KR" altLang="en-US" dirty="0">
              <a:latin typeface="나눔고딕코딩"/>
              <a:cs typeface="나눔고딕코딩"/>
            </a:endParaRPr>
          </a:p>
          <a:p>
            <a:pPr marL="234950" indent="-91440">
              <a:spcBef>
                <a:spcPts val="340"/>
              </a:spcBef>
              <a:buChar char="-"/>
              <a:tabLst>
                <a:tab pos="235585" algn="l"/>
              </a:tabLst>
            </a:pPr>
            <a:r>
              <a:rPr lang="ko-KR" altLang="en-US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 비프 치즈</a:t>
            </a:r>
            <a:r>
              <a:rPr lang="ko-KR" altLang="en-US" spc="-24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40" dirty="0">
                <a:solidFill>
                  <a:srgbClr val="231F20"/>
                </a:solidFill>
                <a:latin typeface="나눔고딕코딩"/>
                <a:cs typeface="나눔고딕코딩"/>
              </a:rPr>
              <a:t>샌드위치</a:t>
            </a:r>
            <a:endParaRPr lang="ko-KR" altLang="en-US" dirty="0">
              <a:latin typeface="나눔고딕코딩"/>
              <a:cs typeface="나눔고딕코딩"/>
            </a:endParaRPr>
          </a:p>
        </p:txBody>
      </p:sp>
    </p:spTree>
    <p:extLst>
      <p:ext uri="{BB962C8B-B14F-4D97-AF65-F5344CB8AC3E}">
        <p14:creationId xmlns:p14="http://schemas.microsoft.com/office/powerpoint/2010/main" val="33444305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xmlns="" id="{0B1AF820-3A59-254C-A344-542B1A6F142C}"/>
              </a:ext>
            </a:extLst>
          </p:cNvPr>
          <p:cNvSpPr/>
          <p:nvPr/>
        </p:nvSpPr>
        <p:spPr>
          <a:xfrm>
            <a:off x="461169" y="193675"/>
            <a:ext cx="2955497" cy="2578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xmlns="" id="{67C3589C-1607-AB49-A420-2741E141D5C0}"/>
              </a:ext>
            </a:extLst>
          </p:cNvPr>
          <p:cNvSpPr/>
          <p:nvPr/>
        </p:nvSpPr>
        <p:spPr>
          <a:xfrm>
            <a:off x="3527975" y="193675"/>
            <a:ext cx="2955497" cy="25783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xmlns="" id="{9478A5F5-B0AD-E24D-A0BF-CF8A81EF2F7A}"/>
              </a:ext>
            </a:extLst>
          </p:cNvPr>
          <p:cNvSpPr/>
          <p:nvPr/>
        </p:nvSpPr>
        <p:spPr>
          <a:xfrm>
            <a:off x="461171" y="2859227"/>
            <a:ext cx="6022301" cy="44394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4854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xmlns="" id="{54AA69F6-9B26-4E4D-AD51-56E30CC3193B}"/>
              </a:ext>
            </a:extLst>
          </p:cNvPr>
          <p:cNvSpPr txBox="1"/>
          <p:nvPr/>
        </p:nvSpPr>
        <p:spPr>
          <a:xfrm>
            <a:off x="271463" y="193675"/>
            <a:ext cx="9525000" cy="29934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en-US" altLang="ko-KR" sz="2400" dirty="0">
                <a:latin typeface="+mn-ea"/>
                <a:cs typeface="Arial Unicode MS"/>
              </a:rPr>
              <a:t>Selenium</a:t>
            </a:r>
            <a:r>
              <a:rPr lang="ko-KR" altLang="en-US" sz="2400" dirty="0" err="1">
                <a:latin typeface="+mn-ea"/>
                <a:cs typeface="Arial Unicode MS"/>
              </a:rPr>
              <a:t>으로</a:t>
            </a:r>
            <a:r>
              <a:rPr lang="ko-KR" altLang="en-US" sz="2400" dirty="0">
                <a:latin typeface="+mn-ea"/>
                <a:cs typeface="Arial Unicode MS"/>
              </a:rPr>
              <a:t> </a:t>
            </a:r>
            <a:r>
              <a:rPr lang="ko-KR" altLang="en-US" sz="2400" dirty="0" err="1">
                <a:latin typeface="+mn-ea"/>
                <a:cs typeface="Arial Unicode MS"/>
              </a:rPr>
              <a:t>스크레이핑하는</a:t>
            </a:r>
            <a:r>
              <a:rPr lang="ko-KR" altLang="en-US" sz="2400" dirty="0">
                <a:latin typeface="+mn-ea"/>
                <a:cs typeface="Arial Unicode MS"/>
              </a:rPr>
              <a:t> 방법</a:t>
            </a:r>
            <a:endParaRPr lang="en-US" altLang="ko-KR" sz="2400" dirty="0">
              <a:latin typeface="+mn-ea"/>
              <a:cs typeface="Arial Unicode MS"/>
            </a:endParaRPr>
          </a:p>
          <a:p>
            <a:pPr marL="12700" algn="just">
              <a:lnSpc>
                <a:spcPct val="150000"/>
              </a:lnSpc>
            </a:pP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+mn-ea"/>
                <a:cs typeface="Arial Unicode MS"/>
              </a:rPr>
              <a:t>Selenium</a:t>
            </a:r>
            <a:r>
              <a:rPr lang="ko-KR" altLang="en-US" dirty="0">
                <a:latin typeface="+mn-ea"/>
                <a:cs typeface="Arial Unicode MS"/>
              </a:rPr>
              <a:t> </a:t>
            </a:r>
            <a:r>
              <a:rPr lang="ko-KR" altLang="en-US" dirty="0" err="1">
                <a:latin typeface="+mn-ea"/>
                <a:cs typeface="Arial Unicode MS"/>
              </a:rPr>
              <a:t>임포트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+mn-ea"/>
                <a:cs typeface="Arial Unicode MS"/>
              </a:rPr>
              <a:t>Selenium</a:t>
            </a:r>
            <a:r>
              <a:rPr lang="ko-KR" altLang="en-US" dirty="0">
                <a:latin typeface="+mn-ea"/>
                <a:cs typeface="Arial Unicode MS"/>
              </a:rPr>
              <a:t>을 어떤 브라우저와 함께 사용할지 지정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ko-KR" altLang="en-US" dirty="0">
              <a:latin typeface="+mn-ea"/>
              <a:cs typeface="Arial Unicode MS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xmlns="" id="{7AED9596-B493-FE4D-B074-A98EFE36E48E}"/>
              </a:ext>
            </a:extLst>
          </p:cNvPr>
          <p:cNvSpPr txBox="1"/>
          <p:nvPr/>
        </p:nvSpPr>
        <p:spPr>
          <a:xfrm>
            <a:off x="232570" y="1565275"/>
            <a:ext cx="9601200" cy="3327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 marL="143510" marR="3322320">
              <a:lnSpc>
                <a:spcPct val="135400"/>
              </a:lnSpc>
              <a:spcBef>
                <a:spcPts val="65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from selenium import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Webdriver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xmlns="" id="{CD8CE526-A7C2-FD4B-AE1A-2AB08B31591F}"/>
              </a:ext>
            </a:extLst>
          </p:cNvPr>
          <p:cNvSpPr txBox="1"/>
          <p:nvPr/>
        </p:nvSpPr>
        <p:spPr>
          <a:xfrm>
            <a:off x="232570" y="2854403"/>
            <a:ext cx="9601200" cy="22024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 marL="157480" marR="3867150">
              <a:lnSpc>
                <a:spcPct val="135400"/>
              </a:lnSpc>
            </a:pPr>
            <a:r>
              <a:rPr lang="en-US" altLang="ko-KR" spc="-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Webdriver.Firefox</a:t>
            </a:r>
            <a:r>
              <a:rPr lang="en-US" altLang="ko-KR" spc="-5" dirty="0">
                <a:solidFill>
                  <a:srgbClr val="231F20"/>
                </a:solidFill>
                <a:latin typeface="나눔고딕코딩"/>
                <a:cs typeface="나눔고딕코딩"/>
              </a:rPr>
              <a:t>  </a:t>
            </a:r>
          </a:p>
          <a:p>
            <a:pPr marL="157480" marR="3867150">
              <a:lnSpc>
                <a:spcPct val="135400"/>
              </a:lnSpc>
            </a:pPr>
            <a:r>
              <a:rPr lang="en-US" altLang="ko-KR" spc="-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Webdriver.Chrome</a:t>
            </a:r>
            <a:r>
              <a:rPr lang="en-US" altLang="ko-KR" spc="-5" dirty="0">
                <a:solidFill>
                  <a:srgbClr val="231F20"/>
                </a:solidFill>
                <a:latin typeface="나눔고딕코딩"/>
                <a:cs typeface="나눔고딕코딩"/>
              </a:rPr>
              <a:t>  </a:t>
            </a:r>
          </a:p>
          <a:p>
            <a:pPr marL="157480" marR="3867150">
              <a:lnSpc>
                <a:spcPct val="135400"/>
              </a:lnSpc>
            </a:pPr>
            <a:r>
              <a:rPr lang="en-US" altLang="ko-KR" spc="-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Webdriver.Ie</a:t>
            </a:r>
            <a:r>
              <a:rPr lang="en-US" altLang="ko-KR" spc="-5" dirty="0">
                <a:solidFill>
                  <a:srgbClr val="231F20"/>
                </a:solidFill>
                <a:latin typeface="나눔고딕코딩"/>
                <a:cs typeface="나눔고딕코딩"/>
              </a:rPr>
              <a:t>  </a:t>
            </a:r>
          </a:p>
          <a:p>
            <a:pPr marL="157480" marR="3867150">
              <a:lnSpc>
                <a:spcPct val="135400"/>
              </a:lnSpc>
            </a:pPr>
            <a:r>
              <a:rPr lang="en-US" altLang="ko-KR" spc="-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Webdriver.Opera</a:t>
            </a:r>
            <a:r>
              <a:rPr lang="en-US" altLang="ko-KR" spc="-5" dirty="0">
                <a:solidFill>
                  <a:srgbClr val="231F20"/>
                </a:solidFill>
                <a:latin typeface="나눔고딕코딩"/>
                <a:cs typeface="나눔고딕코딩"/>
              </a:rPr>
              <a:t>  </a:t>
            </a:r>
          </a:p>
          <a:p>
            <a:pPr marL="157480" marR="3867150">
              <a:lnSpc>
                <a:spcPct val="135400"/>
              </a:lnSpc>
            </a:pP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Webdriver</a:t>
            </a:r>
            <a:r>
              <a:rPr lang="en-US" altLang="ko-KR" spc="-4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.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PhantomJS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</a:t>
            </a:r>
          </a:p>
          <a:p>
            <a:pPr marL="157480" marR="3867150">
              <a:lnSpc>
                <a:spcPct val="135400"/>
              </a:lnSpc>
            </a:pPr>
            <a:r>
              <a:rPr lang="en-US" altLang="ko-KR" spc="-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Webdriver.Remote</a:t>
            </a:r>
            <a:endParaRPr lang="en-US" altLang="ko-KR" dirty="0">
              <a:latin typeface="나눔고딕코딩"/>
              <a:cs typeface="나눔고딕코딩"/>
            </a:endParaRPr>
          </a:p>
        </p:txBody>
      </p:sp>
    </p:spTree>
    <p:extLst>
      <p:ext uri="{BB962C8B-B14F-4D97-AF65-F5344CB8AC3E}">
        <p14:creationId xmlns:p14="http://schemas.microsoft.com/office/powerpoint/2010/main" val="2726077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xmlns="" id="{54AA69F6-9B26-4E4D-AD51-56E30CC3193B}"/>
              </a:ext>
            </a:extLst>
          </p:cNvPr>
          <p:cNvSpPr txBox="1"/>
          <p:nvPr/>
        </p:nvSpPr>
        <p:spPr>
          <a:xfrm>
            <a:off x="271463" y="193675"/>
            <a:ext cx="9525000" cy="59019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en-US" altLang="ko-KR" sz="2400" dirty="0">
                <a:latin typeface="+mn-ea"/>
                <a:cs typeface="Arial Unicode MS"/>
              </a:rPr>
              <a:t>HTTP </a:t>
            </a:r>
            <a:r>
              <a:rPr lang="ko-KR" altLang="en-US" sz="2400" dirty="0">
                <a:latin typeface="+mn-ea"/>
                <a:cs typeface="Arial Unicode MS"/>
              </a:rPr>
              <a:t>통신</a:t>
            </a: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웹 브라우저와 웹 서버는 </a:t>
            </a:r>
            <a:r>
              <a:rPr lang="en-US" altLang="ko-KR" dirty="0">
                <a:latin typeface="+mn-ea"/>
                <a:cs typeface="Arial Unicode MS"/>
              </a:rPr>
              <a:t>HTTP</a:t>
            </a:r>
            <a:r>
              <a:rPr lang="ko-KR" altLang="en-US" dirty="0" err="1">
                <a:latin typeface="+mn-ea"/>
                <a:cs typeface="Arial Unicode MS"/>
              </a:rPr>
              <a:t>라고</a:t>
            </a:r>
            <a:r>
              <a:rPr lang="ko-KR" altLang="en-US" dirty="0">
                <a:latin typeface="+mn-ea"/>
                <a:cs typeface="Arial Unicode MS"/>
              </a:rPr>
              <a:t> 불리는 통신 규약</a:t>
            </a:r>
            <a:r>
              <a:rPr lang="en-US" altLang="ko-KR" dirty="0">
                <a:latin typeface="+mn-ea"/>
                <a:cs typeface="Arial Unicode MS"/>
              </a:rPr>
              <a:t>(</a:t>
            </a:r>
            <a:r>
              <a:rPr lang="ko-KR" altLang="en-US" dirty="0">
                <a:latin typeface="+mn-ea"/>
                <a:cs typeface="Arial Unicode MS"/>
              </a:rPr>
              <a:t>프로토콜</a:t>
            </a:r>
            <a:r>
              <a:rPr lang="en-US" altLang="ko-KR" dirty="0">
                <a:latin typeface="+mn-ea"/>
                <a:cs typeface="Arial Unicode MS"/>
              </a:rPr>
              <a:t>)</a:t>
            </a:r>
            <a:r>
              <a:rPr lang="ko-KR" altLang="en-US" dirty="0">
                <a:latin typeface="+mn-ea"/>
                <a:cs typeface="Arial Unicode MS"/>
              </a:rPr>
              <a:t>을 사용해서 통신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브라우저에서 서버로 요청</a:t>
            </a:r>
            <a:r>
              <a:rPr lang="en-US" altLang="ko-KR" dirty="0">
                <a:latin typeface="+mn-ea"/>
                <a:cs typeface="Arial Unicode MS"/>
              </a:rPr>
              <a:t>(request)</a:t>
            </a:r>
            <a:r>
              <a:rPr lang="ko-KR" altLang="en-US" dirty="0">
                <a:latin typeface="+mn-ea"/>
                <a:cs typeface="Arial Unicode MS"/>
              </a:rPr>
              <a:t>하고</a:t>
            </a:r>
            <a:r>
              <a:rPr lang="en-US" altLang="ko-KR" dirty="0">
                <a:latin typeface="+mn-ea"/>
                <a:cs typeface="Arial Unicode MS"/>
              </a:rPr>
              <a:t>, </a:t>
            </a:r>
            <a:r>
              <a:rPr lang="ko-KR" altLang="en-US" dirty="0">
                <a:latin typeface="+mn-ea"/>
                <a:cs typeface="Arial Unicode MS"/>
              </a:rPr>
              <a:t>서버에서 브라우저로 응답</a:t>
            </a:r>
            <a:r>
              <a:rPr lang="en-US" altLang="ko-KR" dirty="0">
                <a:latin typeface="+mn-ea"/>
                <a:cs typeface="Arial Unicode MS"/>
              </a:rPr>
              <a:t>(response)</a:t>
            </a:r>
            <a:r>
              <a:rPr lang="ko-KR" altLang="en-US" dirty="0">
                <a:latin typeface="+mn-ea"/>
                <a:cs typeface="Arial Unicode MS"/>
              </a:rPr>
              <a:t>할 때 어떻게  할 것인지를 나타내는  규약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요청에 대해 응답을 돌려주는 굉장히 간단한 구조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latin typeface="+mn-ea"/>
                <a:cs typeface="Arial Unicode MS"/>
              </a:rPr>
              <a:t>무상태</a:t>
            </a:r>
            <a:r>
              <a:rPr lang="en-US" altLang="ko-KR" dirty="0">
                <a:latin typeface="+mn-ea"/>
                <a:cs typeface="Arial Unicode MS"/>
              </a:rPr>
              <a:t>(stateless)  </a:t>
            </a:r>
            <a:r>
              <a:rPr lang="ko-KR" altLang="en-US" dirty="0">
                <a:latin typeface="+mn-ea"/>
                <a:cs typeface="Arial Unicode MS"/>
              </a:rPr>
              <a:t>통신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같은 </a:t>
            </a:r>
            <a:r>
              <a:rPr lang="en-US" altLang="ko-KR" dirty="0">
                <a:latin typeface="+mn-ea"/>
                <a:cs typeface="Arial Unicode MS"/>
              </a:rPr>
              <a:t>URL</a:t>
            </a:r>
            <a:r>
              <a:rPr lang="ko-KR" altLang="en-US" dirty="0">
                <a:latin typeface="+mn-ea"/>
                <a:cs typeface="Arial Unicode MS"/>
              </a:rPr>
              <a:t>에 여러 번 접근해도 같은 데이터를 돌려주는 통신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이전에 어떤 데이터를 가져갔는지 등에 대한 정보</a:t>
            </a:r>
            <a:r>
              <a:rPr lang="en-US" altLang="ko-KR" dirty="0">
                <a:latin typeface="+mn-ea"/>
                <a:cs typeface="Arial Unicode MS"/>
              </a:rPr>
              <a:t>(</a:t>
            </a:r>
            <a:r>
              <a:rPr lang="ko-KR" altLang="en-US" dirty="0">
                <a:latin typeface="+mn-ea"/>
                <a:cs typeface="Arial Unicode MS"/>
              </a:rPr>
              <a:t>상태</a:t>
            </a:r>
            <a:r>
              <a:rPr lang="en-US" altLang="ko-KR" dirty="0">
                <a:latin typeface="+mn-ea"/>
                <a:cs typeface="Arial Unicode MS"/>
              </a:rPr>
              <a:t>: state)</a:t>
            </a:r>
            <a:r>
              <a:rPr lang="ko-KR" altLang="en-US" dirty="0" err="1">
                <a:latin typeface="+mn-ea"/>
                <a:cs typeface="Arial Unicode MS"/>
              </a:rPr>
              <a:t>를</a:t>
            </a:r>
            <a:r>
              <a:rPr lang="ko-KR" altLang="en-US" dirty="0">
                <a:latin typeface="+mn-ea"/>
                <a:cs typeface="Arial Unicode MS"/>
              </a:rPr>
              <a:t> 전혀 저장하지 않는 통신</a:t>
            </a:r>
            <a:endParaRPr lang="en-US" altLang="ko-KR" dirty="0">
              <a:latin typeface="+mn-ea"/>
              <a:cs typeface="Arial Unicode MS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xmlns="" id="{AFB955D4-BDDD-EA41-A0B1-4BCE1AB2E9B7}"/>
              </a:ext>
            </a:extLst>
          </p:cNvPr>
          <p:cNvSpPr>
            <a:spLocks noChangeAspect="1"/>
          </p:cNvSpPr>
          <p:nvPr/>
        </p:nvSpPr>
        <p:spPr>
          <a:xfrm>
            <a:off x="461963" y="2327275"/>
            <a:ext cx="4680000" cy="12793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8769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xmlns="" id="{54AA69F6-9B26-4E4D-AD51-56E30CC3193B}"/>
              </a:ext>
            </a:extLst>
          </p:cNvPr>
          <p:cNvSpPr txBox="1"/>
          <p:nvPr/>
        </p:nvSpPr>
        <p:spPr>
          <a:xfrm>
            <a:off x="271463" y="193675"/>
            <a:ext cx="9525000" cy="9159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en-US" altLang="ko-KR" sz="2400" dirty="0">
                <a:latin typeface="+mn-ea"/>
                <a:cs typeface="Arial Unicode MS"/>
              </a:rPr>
              <a:t>Selenium</a:t>
            </a:r>
            <a:r>
              <a:rPr lang="ko-KR" altLang="en-US" sz="2400" dirty="0" err="1">
                <a:latin typeface="+mn-ea"/>
                <a:cs typeface="Arial Unicode MS"/>
              </a:rPr>
              <a:t>으로</a:t>
            </a:r>
            <a:r>
              <a:rPr lang="ko-KR" altLang="en-US" sz="2400" dirty="0">
                <a:latin typeface="+mn-ea"/>
                <a:cs typeface="Arial Unicode MS"/>
              </a:rPr>
              <a:t> </a:t>
            </a:r>
            <a:r>
              <a:rPr lang="en-US" altLang="ko-KR" sz="2400" dirty="0">
                <a:latin typeface="+mn-ea"/>
                <a:cs typeface="Arial Unicode MS"/>
              </a:rPr>
              <a:t>DOM </a:t>
            </a:r>
            <a:r>
              <a:rPr lang="ko-KR" altLang="en-US" sz="2400" dirty="0">
                <a:latin typeface="+mn-ea"/>
                <a:cs typeface="Arial Unicode MS"/>
              </a:rPr>
              <a:t>요소를 선택하는 방법</a:t>
            </a:r>
            <a:endParaRPr lang="en-US" altLang="ko-KR" dirty="0">
              <a:latin typeface="+mn-ea"/>
              <a:cs typeface="Arial Unicode MS"/>
            </a:endParaRPr>
          </a:p>
          <a:p>
            <a:pPr marL="12700" algn="just">
              <a:lnSpc>
                <a:spcPct val="150000"/>
              </a:lnSpc>
            </a:pPr>
            <a:r>
              <a:rPr lang="en-US" altLang="ko-KR" dirty="0">
                <a:latin typeface="+mn-ea"/>
                <a:cs typeface="Arial Unicode MS"/>
              </a:rPr>
              <a:t>DOM </a:t>
            </a:r>
            <a:r>
              <a:rPr lang="ko-KR" altLang="en-US" dirty="0">
                <a:latin typeface="+mn-ea"/>
                <a:cs typeface="Arial Unicode MS"/>
              </a:rPr>
              <a:t>내부에 있는 여러 개의 요소 중 처음 찾아지는 요소를 추출</a:t>
            </a:r>
          </a:p>
        </p:txBody>
      </p:sp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xmlns="" id="{B06D37B2-0274-1944-9CAD-49B5BCB169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952606"/>
              </p:ext>
            </p:extLst>
          </p:nvPr>
        </p:nvGraphicFramePr>
        <p:xfrm>
          <a:off x="271462" y="1260475"/>
          <a:ext cx="9486107" cy="38494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09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9514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27719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2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메서드</a:t>
                      </a:r>
                      <a:r>
                        <a:rPr sz="1500" spc="-14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이름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71537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4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설명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71537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7719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30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find_element_by_id(id)</a:t>
                      </a:r>
                      <a:endParaRPr sz="1500">
                        <a:latin typeface="나눔고딕코딩"/>
                        <a:cs typeface="나눔고딕코딩"/>
                      </a:endParaRPr>
                    </a:p>
                  </a:txBody>
                  <a:tcPr marL="0" marR="0" marT="71537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2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id </a:t>
                      </a:r>
                      <a:r>
                        <a:rPr sz="1500" spc="-13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속성으로 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요소를  </a:t>
                      </a:r>
                      <a:r>
                        <a:rPr sz="15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하나</a:t>
                      </a:r>
                      <a:r>
                        <a:rPr sz="1500" spc="-5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추출합니다.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71537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27719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30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find_element_by_name(name)</a:t>
                      </a:r>
                      <a:endParaRPr sz="1500" dirty="0">
                        <a:latin typeface="나눔고딕코딩"/>
                        <a:cs typeface="나눔고딕코딩"/>
                      </a:endParaRPr>
                    </a:p>
                  </a:txBody>
                  <a:tcPr marL="0" marR="0" marT="71537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4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name </a:t>
                      </a:r>
                      <a:r>
                        <a:rPr sz="1500" spc="-13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속성으로 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요소를  </a:t>
                      </a:r>
                      <a:r>
                        <a:rPr sz="15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하나 </a:t>
                      </a:r>
                      <a:r>
                        <a:rPr sz="1500" spc="-11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추출합니다.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71537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27694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30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find_element_by_css_selector(query)</a:t>
                      </a:r>
                      <a:endParaRPr sz="1500">
                        <a:latin typeface="나눔고딕코딩"/>
                        <a:cs typeface="나눔고딕코딩"/>
                      </a:endParaRPr>
                    </a:p>
                  </a:txBody>
                  <a:tcPr marL="0" marR="0" marT="71537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8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CSS  </a:t>
                      </a:r>
                      <a:r>
                        <a:rPr sz="1500" spc="-13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선택자로 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요소를  </a:t>
                      </a:r>
                      <a:r>
                        <a:rPr sz="15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하나</a:t>
                      </a:r>
                      <a:r>
                        <a:rPr sz="1500" spc="-114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추출합니다.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71537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27719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30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find_element_by_xpath(query)</a:t>
                      </a:r>
                      <a:endParaRPr sz="1500">
                        <a:latin typeface="나눔고딕코딩"/>
                        <a:cs typeface="나눔고딕코딩"/>
                      </a:endParaRPr>
                    </a:p>
                  </a:txBody>
                  <a:tcPr marL="0" marR="0" marT="71537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6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XPath를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지정해  요소를  </a:t>
                      </a:r>
                      <a:r>
                        <a:rPr sz="15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하나</a:t>
                      </a:r>
                      <a:r>
                        <a:rPr sz="1500" spc="-4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추출합니다.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71537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27719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30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find_element_by_tag_name(name)</a:t>
                      </a:r>
                      <a:endParaRPr sz="1500">
                        <a:latin typeface="나눔고딕코딩"/>
                        <a:cs typeface="나눔고딕코딩"/>
                      </a:endParaRPr>
                    </a:p>
                  </a:txBody>
                  <a:tcPr marL="0" marR="0" marT="71537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태그 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이름이  </a:t>
                      </a:r>
                      <a:r>
                        <a:rPr sz="1500" spc="-5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name에 </a:t>
                      </a:r>
                      <a:r>
                        <a:rPr sz="1500" spc="-13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해당하는 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요소를  </a:t>
                      </a:r>
                      <a:r>
                        <a:rPr sz="15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하나</a:t>
                      </a:r>
                      <a:r>
                        <a:rPr sz="1500" spc="-4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추출합니다.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71537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27719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30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find_element_by_link_text(text)</a:t>
                      </a:r>
                      <a:endParaRPr sz="1500">
                        <a:latin typeface="나눔고딕코딩"/>
                        <a:cs typeface="나눔고딕코딩"/>
                      </a:endParaRPr>
                    </a:p>
                  </a:txBody>
                  <a:tcPr marL="0" marR="0" marT="71537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링크  </a:t>
                      </a:r>
                      <a:r>
                        <a:rPr sz="1500" spc="-13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텍스트로 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요소를</a:t>
                      </a:r>
                      <a:r>
                        <a:rPr sz="1500" spc="-9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추출합니다.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71537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27694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30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find_element_by_partial_link_text(text)</a:t>
                      </a:r>
                      <a:endParaRPr sz="1500">
                        <a:latin typeface="나눔고딕코딩"/>
                        <a:cs typeface="나눔고딕코딩"/>
                      </a:endParaRPr>
                    </a:p>
                  </a:txBody>
                  <a:tcPr marL="0" marR="0" marT="71537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링크의  </a:t>
                      </a:r>
                      <a:r>
                        <a:rPr sz="15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자식 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요소에  포함돼  </a:t>
                      </a:r>
                      <a:r>
                        <a:rPr sz="15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있는  </a:t>
                      </a:r>
                      <a:r>
                        <a:rPr sz="1500" spc="-13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텍스트로 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요소를  </a:t>
                      </a:r>
                      <a:r>
                        <a:rPr sz="15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하나</a:t>
                      </a:r>
                      <a:r>
                        <a:rPr sz="1500" spc="-4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추출합니다.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71537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27719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30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find_element_by_class_name(name)</a:t>
                      </a:r>
                      <a:endParaRPr sz="1500" dirty="0">
                        <a:latin typeface="나눔고딕코딩"/>
                        <a:cs typeface="나눔고딕코딩"/>
                      </a:endParaRPr>
                    </a:p>
                  </a:txBody>
                  <a:tcPr marL="0" marR="0" marT="71537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클래스  이름이  </a:t>
                      </a:r>
                      <a:r>
                        <a:rPr sz="1500" spc="-5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name에 </a:t>
                      </a:r>
                      <a:r>
                        <a:rPr sz="1500" spc="-13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해당하는 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요소를  </a:t>
                      </a:r>
                      <a:r>
                        <a:rPr sz="15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하나 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추출합니다.</a:t>
                      </a:r>
                      <a:endParaRPr sz="15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71537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420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xmlns="" id="{54AA69F6-9B26-4E4D-AD51-56E30CC3193B}"/>
              </a:ext>
            </a:extLst>
          </p:cNvPr>
          <p:cNvSpPr txBox="1"/>
          <p:nvPr/>
        </p:nvSpPr>
        <p:spPr>
          <a:xfrm>
            <a:off x="271463" y="193675"/>
            <a:ext cx="9525000" cy="4101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en-US" altLang="ko-KR" dirty="0">
                <a:latin typeface="+mn-ea"/>
                <a:cs typeface="Arial Unicode MS"/>
              </a:rPr>
              <a:t>DOM </a:t>
            </a:r>
            <a:r>
              <a:rPr lang="ko-KR" altLang="en-US" dirty="0">
                <a:latin typeface="+mn-ea"/>
                <a:cs typeface="Arial Unicode MS"/>
              </a:rPr>
              <a:t>내부에 있는 모든 요소 추출</a:t>
            </a:r>
            <a:endParaRPr lang="en-US" altLang="ko-KR" dirty="0">
              <a:latin typeface="+mn-ea"/>
              <a:cs typeface="Arial Unicode MS"/>
            </a:endParaRPr>
          </a:p>
          <a:p>
            <a:pPr marL="12700" algn="just">
              <a:lnSpc>
                <a:spcPct val="150000"/>
              </a:lnSpc>
            </a:pPr>
            <a:endParaRPr lang="en-US" altLang="ko-KR" dirty="0">
              <a:latin typeface="+mn-ea"/>
              <a:cs typeface="Arial Unicode MS"/>
            </a:endParaRPr>
          </a:p>
          <a:p>
            <a:pPr marL="12700" algn="just">
              <a:lnSpc>
                <a:spcPct val="150000"/>
              </a:lnSpc>
            </a:pPr>
            <a:endParaRPr lang="en-US" altLang="ko-KR" dirty="0">
              <a:latin typeface="+mn-ea"/>
              <a:cs typeface="Arial Unicode MS"/>
            </a:endParaRPr>
          </a:p>
          <a:p>
            <a:pPr marL="12700" algn="just">
              <a:lnSpc>
                <a:spcPct val="150000"/>
              </a:lnSpc>
            </a:pPr>
            <a:endParaRPr lang="en-US" altLang="ko-KR" dirty="0">
              <a:latin typeface="+mn-ea"/>
              <a:cs typeface="Arial Unicode MS"/>
            </a:endParaRPr>
          </a:p>
          <a:p>
            <a:pPr marL="12700" algn="just">
              <a:lnSpc>
                <a:spcPct val="150000"/>
              </a:lnSpc>
            </a:pPr>
            <a:endParaRPr lang="en-US" altLang="ko-KR" dirty="0">
              <a:latin typeface="+mn-ea"/>
              <a:cs typeface="Arial Unicode MS"/>
            </a:endParaRPr>
          </a:p>
          <a:p>
            <a:pPr marL="12700" algn="just">
              <a:lnSpc>
                <a:spcPct val="150000"/>
              </a:lnSpc>
            </a:pPr>
            <a:endParaRPr lang="en-US" altLang="ko-KR" dirty="0">
              <a:latin typeface="+mn-ea"/>
              <a:cs typeface="Arial Unicode MS"/>
            </a:endParaRPr>
          </a:p>
          <a:p>
            <a:pPr marL="12700" algn="just">
              <a:lnSpc>
                <a:spcPct val="150000"/>
              </a:lnSpc>
            </a:pPr>
            <a:endParaRPr lang="en-US" altLang="ko-KR" dirty="0">
              <a:latin typeface="+mn-ea"/>
              <a:cs typeface="Arial Unicode MS"/>
            </a:endParaRPr>
          </a:p>
          <a:p>
            <a:pPr marL="12700" algn="just">
              <a:lnSpc>
                <a:spcPct val="150000"/>
              </a:lnSpc>
            </a:pPr>
            <a:endParaRPr lang="en-US" altLang="ko-KR" dirty="0">
              <a:latin typeface="+mn-ea"/>
              <a:cs typeface="Arial Unicode MS"/>
            </a:endParaRPr>
          </a:p>
          <a:p>
            <a:pPr marL="12700" algn="just">
              <a:lnSpc>
                <a:spcPct val="150000"/>
              </a:lnSpc>
            </a:pP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어떠한 요소도 찾지 못한다면 </a:t>
            </a:r>
            <a:r>
              <a:rPr lang="en-US" altLang="ko-KR" dirty="0" err="1">
                <a:latin typeface="+mn-ea"/>
                <a:cs typeface="Arial Unicode MS"/>
              </a:rPr>
              <a:t>NoSuchElementException</a:t>
            </a:r>
            <a:r>
              <a:rPr lang="ko-KR" altLang="en-US" dirty="0">
                <a:latin typeface="+mn-ea"/>
                <a:cs typeface="Arial Unicode MS"/>
              </a:rPr>
              <a:t> 예외 발생</a:t>
            </a:r>
            <a:endParaRPr lang="en-US" altLang="ko-KR" dirty="0">
              <a:latin typeface="+mn-ea"/>
              <a:cs typeface="Arial Unicode MS"/>
            </a:endParaRPr>
          </a:p>
        </p:txBody>
      </p:sp>
      <p:graphicFrame>
        <p:nvGraphicFramePr>
          <p:cNvPr id="4" name="object 6">
            <a:extLst>
              <a:ext uri="{FF2B5EF4-FFF2-40B4-BE49-F238E27FC236}">
                <a16:creationId xmlns:a16="http://schemas.microsoft.com/office/drawing/2014/main" xmlns="" id="{D0D9BDAA-C5F0-464B-8FBD-87E304EE40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764611"/>
              </p:ext>
            </p:extLst>
          </p:nvPr>
        </p:nvGraphicFramePr>
        <p:xfrm>
          <a:off x="271464" y="727075"/>
          <a:ext cx="9525000" cy="2678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575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674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29942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2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메서드</a:t>
                      </a:r>
                      <a:r>
                        <a:rPr sz="1500" spc="-14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이름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71910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4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설명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71910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9942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30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find_elements_by_css_selector(query)</a:t>
                      </a:r>
                      <a:endParaRPr sz="1500">
                        <a:latin typeface="나눔고딕코딩"/>
                        <a:cs typeface="나눔고딕코딩"/>
                      </a:endParaRPr>
                    </a:p>
                  </a:txBody>
                  <a:tcPr marL="0" marR="0" marT="71910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8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CSS  </a:t>
                      </a:r>
                      <a:r>
                        <a:rPr sz="1500" spc="-13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선택자로 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요소를  </a:t>
                      </a:r>
                      <a:r>
                        <a:rPr sz="15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여러  </a:t>
                      </a:r>
                      <a:r>
                        <a:rPr sz="1500" spc="-10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개</a:t>
                      </a:r>
                      <a:r>
                        <a:rPr sz="1500" spc="-114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추출합니다.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71910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29942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30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find_elements_by_xpath(query)</a:t>
                      </a:r>
                      <a:endParaRPr sz="1500">
                        <a:latin typeface="나눔고딕코딩"/>
                        <a:cs typeface="나눔고딕코딩"/>
                      </a:endParaRPr>
                    </a:p>
                  </a:txBody>
                  <a:tcPr marL="0" marR="0" marT="71910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6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XPath를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지정해  요소를  </a:t>
                      </a:r>
                      <a:r>
                        <a:rPr sz="15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여러  </a:t>
                      </a:r>
                      <a:r>
                        <a:rPr sz="1500" spc="-10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개</a:t>
                      </a:r>
                      <a:r>
                        <a:rPr sz="1500" spc="-4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추출합니다.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71910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29942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30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find_elements_by_tag_name(name)</a:t>
                      </a:r>
                      <a:endParaRPr sz="1500" dirty="0">
                        <a:latin typeface="나눔고딕코딩"/>
                        <a:cs typeface="나눔고딕코딩"/>
                      </a:endParaRPr>
                    </a:p>
                  </a:txBody>
                  <a:tcPr marL="0" marR="0" marT="71910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태그 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이름이  </a:t>
                      </a:r>
                      <a:r>
                        <a:rPr sz="1500" spc="-5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name에 </a:t>
                      </a:r>
                      <a:r>
                        <a:rPr sz="1500" spc="-13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해당하는 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요소를  </a:t>
                      </a:r>
                      <a:r>
                        <a:rPr sz="15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여러  </a:t>
                      </a:r>
                      <a:r>
                        <a:rPr sz="1500" spc="-10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개</a:t>
                      </a:r>
                      <a:r>
                        <a:rPr sz="1500" spc="-4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추출합니다.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71910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29917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30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find_elements_by_class_name(name)</a:t>
                      </a:r>
                      <a:endParaRPr sz="1500">
                        <a:latin typeface="나눔고딕코딩"/>
                        <a:cs typeface="나눔고딕코딩"/>
                      </a:endParaRPr>
                    </a:p>
                  </a:txBody>
                  <a:tcPr marL="0" marR="0" marT="71910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클래스  이름이  </a:t>
                      </a:r>
                      <a:r>
                        <a:rPr sz="1500" spc="-5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name에 </a:t>
                      </a:r>
                      <a:r>
                        <a:rPr sz="1500" spc="-13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해당하는 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요소를  </a:t>
                      </a:r>
                      <a:r>
                        <a:rPr sz="15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여러  </a:t>
                      </a:r>
                      <a:r>
                        <a:rPr sz="1500" spc="-10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개</a:t>
                      </a:r>
                      <a:r>
                        <a:rPr sz="1500" spc="-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추출합니다.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71910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27138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30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find_elements_by_partial_link_text(text)</a:t>
                      </a:r>
                      <a:endParaRPr sz="1500">
                        <a:latin typeface="나눔고딕코딩"/>
                        <a:cs typeface="나눔고딕코딩"/>
                      </a:endParaRPr>
                    </a:p>
                  </a:txBody>
                  <a:tcPr marL="0" marR="0" marT="71910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링크의  </a:t>
                      </a:r>
                      <a:r>
                        <a:rPr sz="15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자식 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요소에  포함돼  </a:t>
                      </a:r>
                      <a:r>
                        <a:rPr sz="15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있는  </a:t>
                      </a:r>
                      <a:r>
                        <a:rPr sz="1500" spc="-13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텍스트로 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요소를  </a:t>
                      </a:r>
                      <a:r>
                        <a:rPr sz="15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여러  </a:t>
                      </a:r>
                      <a:r>
                        <a:rPr sz="1500" spc="-10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개</a:t>
                      </a:r>
                      <a:r>
                        <a:rPr sz="1500" spc="-5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추출합니다.</a:t>
                      </a:r>
                      <a:endParaRPr sz="15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71910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7550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xmlns="" id="{54AA69F6-9B26-4E4D-AD51-56E30CC3193B}"/>
              </a:ext>
            </a:extLst>
          </p:cNvPr>
          <p:cNvSpPr txBox="1"/>
          <p:nvPr/>
        </p:nvSpPr>
        <p:spPr>
          <a:xfrm>
            <a:off x="271463" y="193675"/>
            <a:ext cx="9525000" cy="13716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en-US" altLang="ko-KR" sz="2400" dirty="0">
                <a:latin typeface="+mn-ea"/>
                <a:cs typeface="Arial Unicode MS"/>
              </a:rPr>
              <a:t>Selenium</a:t>
            </a:r>
            <a:r>
              <a:rPr lang="ko-KR" altLang="en-US" sz="2400" dirty="0" err="1">
                <a:latin typeface="+mn-ea"/>
                <a:cs typeface="Arial Unicode MS"/>
              </a:rPr>
              <a:t>으로</a:t>
            </a:r>
            <a:r>
              <a:rPr lang="ko-KR" altLang="en-US" sz="2400" dirty="0">
                <a:latin typeface="+mn-ea"/>
                <a:cs typeface="Arial Unicode MS"/>
              </a:rPr>
              <a:t> 요소 조작하기</a:t>
            </a:r>
            <a:endParaRPr lang="en-US" altLang="ko-KR" dirty="0">
              <a:latin typeface="+mn-ea"/>
              <a:cs typeface="Arial Unicode MS"/>
            </a:endParaRPr>
          </a:p>
          <a:p>
            <a:pPr marL="12700" algn="just">
              <a:lnSpc>
                <a:spcPct val="150000"/>
              </a:lnSpc>
            </a:pPr>
            <a:r>
              <a:rPr lang="en-US" altLang="ko-KR" dirty="0">
                <a:latin typeface="+mn-ea"/>
                <a:cs typeface="Arial Unicode MS"/>
              </a:rPr>
              <a:t>DOM </a:t>
            </a:r>
            <a:r>
              <a:rPr lang="ko-KR" altLang="en-US" dirty="0">
                <a:latin typeface="+mn-ea"/>
                <a:cs typeface="Arial Unicode MS"/>
              </a:rPr>
              <a:t>요소에 적용할 수 있는 메서드와  속성</a:t>
            </a:r>
            <a:endParaRPr lang="en-US" altLang="ko-KR" dirty="0">
              <a:latin typeface="+mn-ea"/>
              <a:cs typeface="Arial Unicode MS"/>
            </a:endParaRPr>
          </a:p>
          <a:p>
            <a:pPr marL="12700" algn="just">
              <a:lnSpc>
                <a:spcPct val="150000"/>
              </a:lnSpc>
            </a:pPr>
            <a:endParaRPr lang="ko-KR" altLang="en-US" sz="2000" dirty="0">
              <a:latin typeface="+mn-ea"/>
              <a:cs typeface="Arial Unicode MS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68C32386-8321-ED43-8A19-272F9D5AD2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967493"/>
              </p:ext>
            </p:extLst>
          </p:nvPr>
        </p:nvGraphicFramePr>
        <p:xfrm>
          <a:off x="271463" y="1260475"/>
          <a:ext cx="9525000" cy="60125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748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501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29472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2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메서드 </a:t>
                      </a:r>
                      <a:r>
                        <a:rPr sz="1500" spc="-114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또는</a:t>
                      </a:r>
                      <a:r>
                        <a:rPr sz="1500" spc="-5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4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속성</a:t>
                      </a:r>
                      <a:endParaRPr sz="15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71830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4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설명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71830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9472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30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clear()</a:t>
                      </a:r>
                      <a:endParaRPr sz="1500">
                        <a:latin typeface="나눔고딕코딩"/>
                        <a:cs typeface="나눔고딕코딩"/>
                      </a:endParaRPr>
                    </a:p>
                  </a:txBody>
                  <a:tcPr marL="0" marR="0" marT="71830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글자를  입력할  </a:t>
                      </a:r>
                      <a:r>
                        <a:rPr sz="1500" spc="-10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수  </a:t>
                      </a:r>
                      <a:r>
                        <a:rPr sz="15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있는 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요소의  글자를</a:t>
                      </a:r>
                      <a:r>
                        <a:rPr sz="1500" spc="-12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지웁니다.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71830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29472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30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click()</a:t>
                      </a:r>
                      <a:endParaRPr sz="1500">
                        <a:latin typeface="나눔고딕코딩"/>
                        <a:cs typeface="나눔고딕코딩"/>
                      </a:endParaRPr>
                    </a:p>
                  </a:txBody>
                  <a:tcPr marL="0" marR="0" marT="71830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요소를</a:t>
                      </a:r>
                      <a:r>
                        <a:rPr sz="1500" spc="-12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클릭합니다.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71830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29472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25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get_attribute(name)</a:t>
                      </a:r>
                      <a:endParaRPr sz="1500">
                        <a:latin typeface="나눔고딕코딩"/>
                        <a:cs typeface="나눔고딕코딩"/>
                      </a:endParaRPr>
                    </a:p>
                  </a:txBody>
                  <a:tcPr marL="0" marR="0" marT="71830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요소의  </a:t>
                      </a:r>
                      <a:r>
                        <a:rPr sz="15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속성  </a:t>
                      </a:r>
                      <a:r>
                        <a:rPr sz="1500" spc="-10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중  </a:t>
                      </a:r>
                      <a:r>
                        <a:rPr sz="1500" spc="-5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name에 </a:t>
                      </a:r>
                      <a:r>
                        <a:rPr sz="1500" spc="-13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해당하는 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속성의  </a:t>
                      </a:r>
                      <a:r>
                        <a:rPr sz="15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값을</a:t>
                      </a:r>
                      <a:r>
                        <a:rPr sz="1500" spc="-8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추출합니다.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71830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29447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30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is_displayed()</a:t>
                      </a:r>
                      <a:endParaRPr sz="1500">
                        <a:latin typeface="나눔고딕코딩"/>
                        <a:cs typeface="나눔고딕코딩"/>
                      </a:endParaRPr>
                    </a:p>
                  </a:txBody>
                  <a:tcPr marL="0" marR="0" marT="71830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요소가  화면에  </a:t>
                      </a:r>
                      <a:r>
                        <a:rPr sz="1500" spc="-13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출력되는지</a:t>
                      </a:r>
                      <a:r>
                        <a:rPr sz="1500" spc="-9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확인합니다.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71830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29472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30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is_enabled()</a:t>
                      </a:r>
                      <a:endParaRPr sz="1500">
                        <a:latin typeface="나눔고딕코딩"/>
                        <a:cs typeface="나눔고딕코딩"/>
                      </a:endParaRPr>
                    </a:p>
                  </a:txBody>
                  <a:tcPr marL="0" marR="0" marT="71830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요소가  </a:t>
                      </a:r>
                      <a:r>
                        <a:rPr sz="1500" spc="-13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활성화돼 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있는지</a:t>
                      </a:r>
                      <a:r>
                        <a:rPr sz="1500" spc="-8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확인합니다.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71830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29472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30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is_selected()</a:t>
                      </a:r>
                      <a:endParaRPr sz="1500">
                        <a:latin typeface="나눔고딕코딩"/>
                        <a:cs typeface="나눔고딕코딩"/>
                      </a:endParaRPr>
                    </a:p>
                  </a:txBody>
                  <a:tcPr marL="0" marR="0" marT="71830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3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체크박스  </a:t>
                      </a:r>
                      <a:r>
                        <a:rPr sz="15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등의 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요소가  선택된  </a:t>
                      </a:r>
                      <a:r>
                        <a:rPr sz="1500" spc="-13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상태인지</a:t>
                      </a:r>
                      <a:r>
                        <a:rPr sz="1500" spc="-6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확인합니다.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71830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29472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25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screenshot(filename)</a:t>
                      </a:r>
                      <a:endParaRPr sz="1500" dirty="0">
                        <a:latin typeface="나눔고딕코딩"/>
                        <a:cs typeface="나눔고딕코딩"/>
                      </a:endParaRPr>
                    </a:p>
                  </a:txBody>
                  <a:tcPr marL="0" marR="0" marT="71830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3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스크린샷을</a:t>
                      </a:r>
                      <a:r>
                        <a:rPr sz="1500" spc="-11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찍습니다.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71830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29472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25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send_keys(value)</a:t>
                      </a:r>
                      <a:endParaRPr sz="1500">
                        <a:latin typeface="나눔고딕코딩"/>
                        <a:cs typeface="나눔고딕코딩"/>
                      </a:endParaRPr>
                    </a:p>
                  </a:txBody>
                  <a:tcPr marL="0" marR="0" marT="71830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키를</a:t>
                      </a:r>
                      <a:r>
                        <a:rPr sz="1500" spc="-12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입력합니다.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71830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29447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25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submit()</a:t>
                      </a:r>
                      <a:endParaRPr sz="1500">
                        <a:latin typeface="나눔고딕코딩"/>
                        <a:cs typeface="나눔고딕코딩"/>
                      </a:endParaRPr>
                    </a:p>
                  </a:txBody>
                  <a:tcPr marL="0" marR="0" marT="71830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입력 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양식을</a:t>
                      </a:r>
                      <a:r>
                        <a:rPr sz="1500" spc="-12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전송합니다.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71830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29472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30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value_of_css_property(name)</a:t>
                      </a:r>
                      <a:endParaRPr sz="1500">
                        <a:latin typeface="나눔고딕코딩"/>
                        <a:cs typeface="나눔고딕코딩"/>
                      </a:endParaRPr>
                    </a:p>
                  </a:txBody>
                  <a:tcPr marL="0" marR="0" marT="71830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5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name에 </a:t>
                      </a:r>
                      <a:r>
                        <a:rPr sz="1500" spc="-13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해당하는  </a:t>
                      </a:r>
                      <a:r>
                        <a:rPr sz="1500" spc="-8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CSS 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속성의  </a:t>
                      </a:r>
                      <a:r>
                        <a:rPr sz="15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값을</a:t>
                      </a:r>
                      <a:r>
                        <a:rPr sz="1500" spc="-8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추출합니다.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71830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29472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20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id</a:t>
                      </a:r>
                      <a:endParaRPr sz="1500">
                        <a:latin typeface="나눔고딕코딩"/>
                        <a:cs typeface="나눔고딕코딩"/>
                      </a:endParaRPr>
                    </a:p>
                  </a:txBody>
                  <a:tcPr marL="0" marR="0" marT="71830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요소의  </a:t>
                      </a:r>
                      <a:r>
                        <a:rPr sz="1500" spc="-2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id</a:t>
                      </a:r>
                      <a:r>
                        <a:rPr sz="1500" spc="-7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속성입니다.</a:t>
                      </a:r>
                      <a:endParaRPr sz="15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71830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429472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20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location</a:t>
                      </a:r>
                      <a:endParaRPr sz="1500">
                        <a:latin typeface="나눔고딕코딩"/>
                        <a:cs typeface="나눔고딕코딩"/>
                      </a:endParaRPr>
                    </a:p>
                  </a:txBody>
                  <a:tcPr marL="0" marR="0" marT="71830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요소의</a:t>
                      </a:r>
                      <a:r>
                        <a:rPr sz="1500" spc="-12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위치입니다.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71830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429472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20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parent</a:t>
                      </a:r>
                      <a:endParaRPr sz="1500">
                        <a:latin typeface="나눔고딕코딩"/>
                        <a:cs typeface="나눔고딕코딩"/>
                      </a:endParaRPr>
                    </a:p>
                  </a:txBody>
                  <a:tcPr marL="0" marR="0" marT="71830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부모</a:t>
                      </a:r>
                      <a:r>
                        <a:rPr sz="1500" spc="-12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요소입니다.</a:t>
                      </a:r>
                      <a:endParaRPr sz="15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71830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62741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xmlns="" id="{54AA69F6-9B26-4E4D-AD51-56E30CC3193B}"/>
              </a:ext>
            </a:extLst>
          </p:cNvPr>
          <p:cNvSpPr txBox="1"/>
          <p:nvPr/>
        </p:nvSpPr>
        <p:spPr>
          <a:xfrm>
            <a:off x="271463" y="193675"/>
            <a:ext cx="9525000" cy="81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en-US" altLang="ko-KR" dirty="0">
                <a:latin typeface="+mn-ea"/>
                <a:cs typeface="Arial Unicode MS"/>
              </a:rPr>
              <a:t>DOM </a:t>
            </a:r>
            <a:r>
              <a:rPr lang="ko-KR" altLang="en-US" dirty="0">
                <a:latin typeface="+mn-ea"/>
                <a:cs typeface="Arial Unicode MS"/>
              </a:rPr>
              <a:t>요소에 적용할 수 있는 메서드와  속성</a:t>
            </a:r>
            <a:endParaRPr lang="en-US" altLang="ko-KR" dirty="0">
              <a:latin typeface="+mn-ea"/>
              <a:cs typeface="Arial Unicode MS"/>
            </a:endParaRPr>
          </a:p>
          <a:p>
            <a:pPr marL="12700" algn="just">
              <a:lnSpc>
                <a:spcPct val="150000"/>
              </a:lnSpc>
            </a:pPr>
            <a:endParaRPr lang="ko-KR" altLang="en-US" sz="2000" dirty="0">
              <a:latin typeface="+mn-ea"/>
              <a:cs typeface="Arial Unicode MS"/>
            </a:endParaRP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xmlns="" id="{FF7EB820-122E-8448-A682-CDCD30CE72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927578"/>
              </p:ext>
            </p:extLst>
          </p:nvPr>
        </p:nvGraphicFramePr>
        <p:xfrm>
          <a:off x="271463" y="727075"/>
          <a:ext cx="9525000" cy="30062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748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501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29472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2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메서드 </a:t>
                      </a:r>
                      <a:r>
                        <a:rPr sz="1500" spc="-114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또는</a:t>
                      </a:r>
                      <a:r>
                        <a:rPr sz="1500" spc="-5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4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속성</a:t>
                      </a:r>
                      <a:endParaRPr sz="15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71830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4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설명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71830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9447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20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rect</a:t>
                      </a:r>
                      <a:endParaRPr sz="1500">
                        <a:latin typeface="나눔고딕코딩"/>
                        <a:cs typeface="나눔고딕코딩"/>
                      </a:endParaRPr>
                    </a:p>
                  </a:txBody>
                  <a:tcPr marL="0" marR="0" marT="71830" marB="0">
                    <a:lnT w="6350" cap="flat" cmpd="sng" algn="ctr">
                      <a:solidFill>
                        <a:srgbClr val="BC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크기와  </a:t>
                      </a:r>
                      <a:r>
                        <a:rPr sz="15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위치 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정보를  </a:t>
                      </a:r>
                      <a:r>
                        <a:rPr sz="15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가진  </a:t>
                      </a:r>
                      <a:r>
                        <a:rPr sz="1500" spc="-13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딕셔너리  자료형을</a:t>
                      </a:r>
                      <a:r>
                        <a:rPr sz="1500" spc="-6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리턴합니다.</a:t>
                      </a:r>
                      <a:endParaRPr sz="15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71830" marB="0">
                    <a:lnT w="6350" cap="flat" cmpd="sng" algn="ctr">
                      <a:solidFill>
                        <a:srgbClr val="BC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429472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25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screenshot_as_base64</a:t>
                      </a:r>
                      <a:endParaRPr sz="1500">
                        <a:latin typeface="나눔고딕코딩"/>
                        <a:cs typeface="나눔고딕코딩"/>
                      </a:endParaRPr>
                    </a:p>
                  </a:txBody>
                  <a:tcPr marL="0" marR="0" marT="71830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3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스크린샷을  </a:t>
                      </a:r>
                      <a:r>
                        <a:rPr sz="1500" spc="-5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Base64로</a:t>
                      </a:r>
                      <a:r>
                        <a:rPr sz="1500" spc="-9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추출합니다.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71830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429472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25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screenshot_as_png</a:t>
                      </a:r>
                      <a:endParaRPr sz="1500">
                        <a:latin typeface="나눔고딕코딩"/>
                        <a:cs typeface="나눔고딕코딩"/>
                      </a:endParaRPr>
                    </a:p>
                  </a:txBody>
                  <a:tcPr marL="0" marR="0" marT="71830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3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스크린샷을  </a:t>
                      </a:r>
                      <a:r>
                        <a:rPr sz="1500" spc="-8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PNG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형식의  </a:t>
                      </a:r>
                      <a:r>
                        <a:rPr sz="1500" spc="-13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바이너리로 </a:t>
                      </a:r>
                      <a:r>
                        <a:rPr sz="1500" spc="-7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추출합니다.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71830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429472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20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size</a:t>
                      </a:r>
                      <a:endParaRPr sz="1500">
                        <a:latin typeface="나눔고딕코딩"/>
                        <a:cs typeface="나눔고딕코딩"/>
                      </a:endParaRPr>
                    </a:p>
                  </a:txBody>
                  <a:tcPr marL="0" marR="0" marT="71830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요소의</a:t>
                      </a:r>
                      <a:r>
                        <a:rPr sz="1500" spc="-12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크기입니다.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71830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429472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25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tag_name</a:t>
                      </a:r>
                      <a:endParaRPr sz="1500">
                        <a:latin typeface="나눔고딕코딩"/>
                        <a:cs typeface="나눔고딕코딩"/>
                      </a:endParaRPr>
                    </a:p>
                  </a:txBody>
                  <a:tcPr marL="0" marR="0" marT="71830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태그</a:t>
                      </a:r>
                      <a:r>
                        <a:rPr sz="1500" spc="-12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이름입니다.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71830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429447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20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text</a:t>
                      </a:r>
                      <a:endParaRPr sz="1500">
                        <a:latin typeface="나눔고딕코딩"/>
                        <a:cs typeface="나눔고딕코딩"/>
                      </a:endParaRPr>
                    </a:p>
                  </a:txBody>
                  <a:tcPr marL="0" marR="0" marT="71830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844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요소 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내부의</a:t>
                      </a:r>
                      <a:r>
                        <a:rPr sz="1500" spc="-12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글자입니다.</a:t>
                      </a:r>
                      <a:endParaRPr sz="15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71830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06493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xmlns="" id="{54AA69F6-9B26-4E4D-AD51-56E30CC3193B}"/>
              </a:ext>
            </a:extLst>
          </p:cNvPr>
          <p:cNvSpPr txBox="1"/>
          <p:nvPr/>
        </p:nvSpPr>
        <p:spPr>
          <a:xfrm>
            <a:off x="271463" y="193675"/>
            <a:ext cx="9525000" cy="9694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en-US" altLang="ko-KR" sz="2400" dirty="0">
                <a:latin typeface="+mn-ea"/>
                <a:cs typeface="Arial Unicode MS"/>
              </a:rPr>
              <a:t>Selenium </a:t>
            </a:r>
            <a:r>
              <a:rPr lang="ko-KR" altLang="en-US" sz="2400" dirty="0">
                <a:latin typeface="+mn-ea"/>
                <a:cs typeface="Arial Unicode MS"/>
              </a:rPr>
              <a:t>드라이버 조작</a:t>
            </a:r>
          </a:p>
          <a:p>
            <a:pPr marL="12700" algn="just">
              <a:lnSpc>
                <a:spcPct val="150000"/>
              </a:lnSpc>
            </a:pPr>
            <a:r>
              <a:rPr lang="ko-KR" altLang="en-US" dirty="0" smtClean="0">
                <a:latin typeface="+mn-ea"/>
                <a:cs typeface="Arial Unicode MS"/>
              </a:rPr>
              <a:t>드라이버의 </a:t>
            </a:r>
            <a:r>
              <a:rPr lang="ko-KR" altLang="en-US" dirty="0">
                <a:latin typeface="+mn-ea"/>
                <a:cs typeface="Arial Unicode MS"/>
              </a:rPr>
              <a:t>메서드와 속성</a:t>
            </a:r>
            <a:endParaRPr lang="en-US" altLang="ko-KR" dirty="0">
              <a:latin typeface="+mn-ea"/>
              <a:cs typeface="Arial Unicode MS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xmlns="" id="{98EE5A22-9BF0-9144-A376-8644195797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774548"/>
              </p:ext>
            </p:extLst>
          </p:nvPr>
        </p:nvGraphicFramePr>
        <p:xfrm>
          <a:off x="271463" y="1173341"/>
          <a:ext cx="9333706" cy="58917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471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865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20847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2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메서드 </a:t>
                      </a:r>
                      <a:r>
                        <a:rPr sz="1500" spc="-114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또는</a:t>
                      </a:r>
                      <a:r>
                        <a:rPr sz="1500" spc="-5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4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속성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70388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4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설명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70388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0847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30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add_cookie(cookie_dict)</a:t>
                      </a:r>
                      <a:endParaRPr sz="1500">
                        <a:latin typeface="나눔고딕코딩"/>
                        <a:cs typeface="나눔고딕코딩"/>
                      </a:endParaRPr>
                    </a:p>
                  </a:txBody>
                  <a:tcPr marL="0" marR="0" marT="70388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쿠키  값을  </a:t>
                      </a:r>
                      <a:r>
                        <a:rPr sz="1500" spc="-13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딕셔너리  형식으로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지정합니다(※1).</a:t>
                      </a:r>
                      <a:endParaRPr sz="15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70388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20847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30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back() </a:t>
                      </a:r>
                      <a:r>
                        <a:rPr sz="1500" spc="-20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/</a:t>
                      </a:r>
                      <a:r>
                        <a:rPr sz="1500" spc="-245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 </a:t>
                      </a:r>
                      <a:r>
                        <a:rPr sz="1500" spc="-25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forward()</a:t>
                      </a:r>
                      <a:endParaRPr sz="1500">
                        <a:latin typeface="나눔고딕코딩"/>
                        <a:cs typeface="나눔고딕코딩"/>
                      </a:endParaRPr>
                    </a:p>
                  </a:txBody>
                  <a:tcPr marL="0" marR="0" marT="70388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이전 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페이지  </a:t>
                      </a:r>
                      <a:r>
                        <a:rPr sz="15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또는  다음  </a:t>
                      </a:r>
                      <a:r>
                        <a:rPr sz="1500" spc="-13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페이지로</a:t>
                      </a:r>
                      <a:r>
                        <a:rPr sz="1500" spc="-10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이동합니다.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70388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20823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30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close()</a:t>
                      </a:r>
                      <a:endParaRPr sz="1500">
                        <a:latin typeface="나눔고딕코딩"/>
                        <a:cs typeface="나눔고딕코딩"/>
                      </a:endParaRPr>
                    </a:p>
                  </a:txBody>
                  <a:tcPr marL="0" marR="0" marT="70388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3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브라우저를</a:t>
                      </a:r>
                      <a:r>
                        <a:rPr sz="1500" spc="-11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닫습니다.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70388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20847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25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current_url</a:t>
                      </a:r>
                      <a:endParaRPr sz="1500">
                        <a:latin typeface="나눔고딕코딩"/>
                        <a:cs typeface="나눔고딕코딩"/>
                      </a:endParaRPr>
                    </a:p>
                  </a:txBody>
                  <a:tcPr marL="0" marR="0" marT="70388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현재  </a:t>
                      </a:r>
                      <a:r>
                        <a:rPr sz="1500" spc="-9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URL을</a:t>
                      </a:r>
                      <a:r>
                        <a:rPr sz="1500" spc="-11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추출합니다.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70388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20847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30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delete_all_cookies()</a:t>
                      </a:r>
                      <a:endParaRPr sz="1500">
                        <a:latin typeface="나눔고딕코딩"/>
                        <a:cs typeface="나눔고딕코딩"/>
                      </a:endParaRPr>
                    </a:p>
                  </a:txBody>
                  <a:tcPr marL="0" marR="0" marT="70388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모든 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쿠키를</a:t>
                      </a:r>
                      <a:r>
                        <a:rPr sz="1500" spc="-12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제거합니다.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70388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20847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25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delete_cookie(name)</a:t>
                      </a:r>
                      <a:endParaRPr sz="1500">
                        <a:latin typeface="나눔고딕코딩"/>
                        <a:cs typeface="나눔고딕코딩"/>
                      </a:endParaRPr>
                    </a:p>
                  </a:txBody>
                  <a:tcPr marL="0" marR="0" marT="70388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특정 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쿠키를</a:t>
                      </a:r>
                      <a:r>
                        <a:rPr sz="1500" spc="-12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제거합니다.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70388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20823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25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execute(command,</a:t>
                      </a:r>
                      <a:r>
                        <a:rPr sz="1500" spc="-160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 </a:t>
                      </a:r>
                      <a:r>
                        <a:rPr sz="1500" spc="-20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params)</a:t>
                      </a:r>
                      <a:endParaRPr sz="1500">
                        <a:latin typeface="나눔고딕코딩"/>
                        <a:cs typeface="나눔고딕코딩"/>
                      </a:endParaRPr>
                    </a:p>
                  </a:txBody>
                  <a:tcPr marL="0" marR="0" marT="70388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3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브라우저 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고유의  </a:t>
                      </a:r>
                      <a:r>
                        <a:rPr sz="1500" spc="-13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명령어를</a:t>
                      </a:r>
                      <a:r>
                        <a:rPr sz="1500" spc="-7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실행합니다.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70388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20847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25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execute_async_script(script,</a:t>
                      </a:r>
                      <a:r>
                        <a:rPr sz="1500" spc="-160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 </a:t>
                      </a:r>
                      <a:r>
                        <a:rPr sz="1500" spc="-30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*args)</a:t>
                      </a:r>
                      <a:endParaRPr sz="1500">
                        <a:latin typeface="나눔고딕코딩"/>
                        <a:cs typeface="나눔고딕코딩"/>
                      </a:endParaRPr>
                    </a:p>
                  </a:txBody>
                  <a:tcPr marL="0" marR="0" marT="70388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비동기  </a:t>
                      </a:r>
                      <a:r>
                        <a:rPr sz="1500" spc="-13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처리하는  자바스크립트를</a:t>
                      </a:r>
                      <a:r>
                        <a:rPr sz="1500" spc="-9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실행합니다.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70388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20847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25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execute_script(script,</a:t>
                      </a:r>
                      <a:r>
                        <a:rPr sz="1500" spc="-150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 </a:t>
                      </a:r>
                      <a:r>
                        <a:rPr sz="1500" spc="-30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*args)</a:t>
                      </a:r>
                      <a:endParaRPr sz="1500">
                        <a:latin typeface="나눔고딕코딩"/>
                        <a:cs typeface="나눔고딕코딩"/>
                      </a:endParaRPr>
                    </a:p>
                  </a:txBody>
                  <a:tcPr marL="0" marR="0" marT="70388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동기  </a:t>
                      </a:r>
                      <a:r>
                        <a:rPr sz="1500" spc="-13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처리하는  자바스크립트를</a:t>
                      </a:r>
                      <a:r>
                        <a:rPr sz="1500" spc="-10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실행합니다.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70388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20847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25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get(url)</a:t>
                      </a:r>
                      <a:endParaRPr sz="1500">
                        <a:latin typeface="나눔고딕코딩"/>
                        <a:cs typeface="나눔고딕코딩"/>
                      </a:endParaRPr>
                    </a:p>
                  </a:txBody>
                  <a:tcPr marL="0" marR="0" marT="70388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0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웹 </a:t>
                      </a:r>
                      <a:r>
                        <a:rPr sz="1500" spc="-13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페이지를  </a:t>
                      </a:r>
                      <a:r>
                        <a:rPr sz="15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읽어 </a:t>
                      </a:r>
                      <a:r>
                        <a:rPr sz="1500" spc="-10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들입니다.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70388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20847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25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get_cookie(name)</a:t>
                      </a:r>
                      <a:endParaRPr sz="1500">
                        <a:latin typeface="나눔고딕코딩"/>
                        <a:cs typeface="나눔고딕코딩"/>
                      </a:endParaRPr>
                    </a:p>
                  </a:txBody>
                  <a:tcPr marL="0" marR="0" marT="70388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특정  쿠키  값을</a:t>
                      </a:r>
                      <a:r>
                        <a:rPr sz="1500" spc="-12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추출합니다.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70388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420823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30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get_cookies()</a:t>
                      </a:r>
                      <a:endParaRPr sz="1500">
                        <a:latin typeface="나눔고딕코딩"/>
                        <a:cs typeface="나눔고딕코딩"/>
                      </a:endParaRPr>
                    </a:p>
                  </a:txBody>
                  <a:tcPr marL="0" marR="0" marT="70388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모든  쿠키  값을  </a:t>
                      </a:r>
                      <a:r>
                        <a:rPr sz="1500" spc="-13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딕셔너리  형식으로</a:t>
                      </a:r>
                      <a:r>
                        <a:rPr sz="1500" spc="-8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추출합니다.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70388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420847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30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get_log(type)</a:t>
                      </a:r>
                      <a:endParaRPr sz="1500">
                        <a:latin typeface="나눔고딕코딩"/>
                        <a:cs typeface="나눔고딕코딩"/>
                      </a:endParaRPr>
                    </a:p>
                  </a:txBody>
                  <a:tcPr marL="0" marR="0" marT="70388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로그를 </a:t>
                      </a:r>
                      <a:r>
                        <a:rPr sz="1500" spc="-7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4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추출합니다(browser/driver/client/server).</a:t>
                      </a:r>
                      <a:endParaRPr sz="15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70388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8707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xmlns="" id="{54AA69F6-9B26-4E4D-AD51-56E30CC3193B}"/>
              </a:ext>
            </a:extLst>
          </p:cNvPr>
          <p:cNvSpPr txBox="1"/>
          <p:nvPr/>
        </p:nvSpPr>
        <p:spPr>
          <a:xfrm>
            <a:off x="271463" y="193675"/>
            <a:ext cx="9525000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ko-KR" altLang="en-US" dirty="0" smtClean="0">
                <a:latin typeface="+mn-ea"/>
                <a:cs typeface="Arial Unicode MS"/>
              </a:rPr>
              <a:t>드라이버의 </a:t>
            </a:r>
            <a:r>
              <a:rPr lang="ko-KR" altLang="en-US" dirty="0">
                <a:latin typeface="+mn-ea"/>
                <a:cs typeface="Arial Unicode MS"/>
              </a:rPr>
              <a:t>메서드와 속성</a:t>
            </a:r>
            <a:endParaRPr lang="en-US" altLang="ko-KR" dirty="0">
              <a:latin typeface="+mn-ea"/>
              <a:cs typeface="Arial Unicode MS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xmlns="" id="{98EE5A22-9BF0-9144-A376-8644195797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679948"/>
              </p:ext>
            </p:extLst>
          </p:nvPr>
        </p:nvGraphicFramePr>
        <p:xfrm>
          <a:off x="271463" y="650875"/>
          <a:ext cx="9333706" cy="63620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471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865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20847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2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메서드 </a:t>
                      </a:r>
                      <a:r>
                        <a:rPr sz="1500" spc="-114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또는</a:t>
                      </a:r>
                      <a:r>
                        <a:rPr sz="1500" spc="-5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4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속성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70388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4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설명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70388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0847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30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get_screenshot_as_base64()</a:t>
                      </a:r>
                      <a:endParaRPr sz="1500" dirty="0">
                        <a:latin typeface="나눔고딕코딩"/>
                        <a:cs typeface="나눔고딕코딩"/>
                      </a:endParaRPr>
                    </a:p>
                  </a:txBody>
                  <a:tcPr marL="0" marR="0" marT="70388" marB="0">
                    <a:lnT w="6350" cap="flat" cmpd="sng" algn="ctr">
                      <a:solidFill>
                        <a:srgbClr val="BC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3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base64 </a:t>
                      </a:r>
                      <a:r>
                        <a:rPr sz="1500" spc="-13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형식으로  스크린샷을 </a:t>
                      </a:r>
                      <a:r>
                        <a:rPr sz="1500" spc="-11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추출합니다.</a:t>
                      </a:r>
                      <a:endParaRPr sz="15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70388" marB="0">
                    <a:lnT w="6350" cap="flat" cmpd="sng" algn="ctr">
                      <a:solidFill>
                        <a:srgbClr val="BC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420847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25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get_screenshot_as_file(filename)</a:t>
                      </a:r>
                      <a:endParaRPr sz="1500">
                        <a:latin typeface="나눔고딕코딩"/>
                        <a:cs typeface="나눔고딕코딩"/>
                      </a:endParaRPr>
                    </a:p>
                  </a:txBody>
                  <a:tcPr marL="0" marR="0" marT="70388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3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스크린샷을 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파일로</a:t>
                      </a:r>
                      <a:r>
                        <a:rPr sz="1500" spc="-10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저장합니다.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70388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420847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30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get_screenshot_as_png()</a:t>
                      </a:r>
                      <a:endParaRPr sz="1500" dirty="0">
                        <a:latin typeface="나눔고딕코딩"/>
                        <a:cs typeface="나눔고딕코딩"/>
                      </a:endParaRPr>
                    </a:p>
                  </a:txBody>
                  <a:tcPr marL="0" marR="0" marT="70388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8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PNG  </a:t>
                      </a:r>
                      <a:r>
                        <a:rPr sz="1500" spc="-13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형식으로  스크린샷의  바이너리를</a:t>
                      </a:r>
                      <a:r>
                        <a:rPr sz="1500" spc="-11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추출합니다.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70388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420823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30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get_window_position(windowHandle='current')</a:t>
                      </a:r>
                      <a:endParaRPr sz="1500">
                        <a:latin typeface="나눔고딕코딩"/>
                        <a:cs typeface="나눔고딕코딩"/>
                      </a:endParaRPr>
                    </a:p>
                  </a:txBody>
                  <a:tcPr marL="0" marR="0" marT="70388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3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브라우저의 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위치를</a:t>
                      </a:r>
                      <a:r>
                        <a:rPr sz="1500" spc="-10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추출합니다.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70388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420847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30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get_window_size(windowHandle='current')</a:t>
                      </a:r>
                      <a:endParaRPr sz="1500">
                        <a:latin typeface="나눔고딕코딩"/>
                        <a:cs typeface="나눔고딕코딩"/>
                      </a:endParaRPr>
                    </a:p>
                  </a:txBody>
                  <a:tcPr marL="0" marR="0" marT="70388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3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브라우저의 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크기를</a:t>
                      </a:r>
                      <a:r>
                        <a:rPr sz="1500" spc="-10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추출합니다.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70388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731032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25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implicitly_wait(sec)</a:t>
                      </a:r>
                      <a:endParaRPr sz="1500">
                        <a:latin typeface="나눔고딕코딩"/>
                        <a:cs typeface="나눔고딕코딩"/>
                      </a:endParaRPr>
                    </a:p>
                  </a:txBody>
                  <a:tcPr marL="0" marR="0" marT="70388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 marR="53340">
                        <a:lnSpc>
                          <a:spcPts val="1300"/>
                        </a:lnSpc>
                        <a:spcBef>
                          <a:spcPts val="55"/>
                        </a:spcBef>
                      </a:pPr>
                      <a:endParaRPr lang="en-US" altLang="ko-KR" sz="1500" spc="-125" dirty="0">
                        <a:solidFill>
                          <a:srgbClr val="231F20"/>
                        </a:solidFill>
                        <a:latin typeface="Arial Unicode MS"/>
                        <a:cs typeface="Arial Unicode MS"/>
                      </a:endParaRPr>
                    </a:p>
                    <a:p>
                      <a:pPr marL="288925" marR="53340">
                        <a:lnSpc>
                          <a:spcPts val="1300"/>
                        </a:lnSpc>
                        <a:spcBef>
                          <a:spcPts val="55"/>
                        </a:spcBef>
                      </a:pPr>
                      <a:r>
                        <a:rPr sz="1500" spc="-125" dirty="0" err="1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최대</a:t>
                      </a:r>
                      <a:r>
                        <a:rPr sz="15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대기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시간을 </a:t>
                      </a:r>
                      <a:r>
                        <a:rPr sz="1500" spc="-10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초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단위로 </a:t>
                      </a:r>
                      <a:r>
                        <a:rPr sz="1500" spc="-13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지정해서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처리가 </a:t>
                      </a:r>
                      <a:r>
                        <a:rPr sz="15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끝날  </a:t>
                      </a:r>
                      <a:r>
                        <a:rPr sz="1500" spc="-114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때까지</a:t>
                      </a:r>
                      <a:r>
                        <a:rPr sz="15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대기합니다.</a:t>
                      </a:r>
                      <a:endParaRPr sz="15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13123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420847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30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quit()</a:t>
                      </a:r>
                      <a:endParaRPr sz="1500">
                        <a:latin typeface="나눔고딕코딩"/>
                        <a:cs typeface="나눔고딕코딩"/>
                      </a:endParaRPr>
                    </a:p>
                  </a:txBody>
                  <a:tcPr marL="0" marR="0" marT="70388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3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드라이버를  종료시켜  브라우저를</a:t>
                      </a:r>
                      <a:r>
                        <a:rPr sz="1500" spc="-5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닫습니다.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70388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  <a:tr h="420847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25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save_screenshot(filename)</a:t>
                      </a:r>
                      <a:endParaRPr sz="1500">
                        <a:latin typeface="나눔고딕코딩"/>
                        <a:cs typeface="나눔고딕코딩"/>
                      </a:endParaRPr>
                    </a:p>
                  </a:txBody>
                  <a:tcPr marL="0" marR="0" marT="70388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3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스크린샷을</a:t>
                      </a:r>
                      <a:r>
                        <a:rPr sz="1500" spc="-12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저장합니다.</a:t>
                      </a:r>
                      <a:endParaRPr sz="15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70388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1"/>
                  </a:ext>
                </a:extLst>
              </a:tr>
              <a:tr h="420823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30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set_page_load_timeout(time_to_wait)</a:t>
                      </a:r>
                      <a:endParaRPr sz="1500">
                        <a:latin typeface="나눔고딕코딩"/>
                        <a:cs typeface="나눔고딕코딩"/>
                      </a:endParaRPr>
                    </a:p>
                  </a:txBody>
                  <a:tcPr marL="0" marR="0" marT="70388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3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페이지를  </a:t>
                      </a:r>
                      <a:r>
                        <a:rPr sz="15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읽는  </a:t>
                      </a:r>
                      <a:r>
                        <a:rPr sz="1500" spc="-13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타임아웃 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시간을</a:t>
                      </a:r>
                      <a:r>
                        <a:rPr sz="1500" spc="-6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지정합니다.</a:t>
                      </a:r>
                      <a:endParaRPr sz="15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70388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2"/>
                  </a:ext>
                </a:extLst>
              </a:tr>
              <a:tr h="420847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30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set_script_timeout(time_to_wait)</a:t>
                      </a:r>
                      <a:endParaRPr sz="1500">
                        <a:latin typeface="나눔고딕코딩"/>
                        <a:cs typeface="나눔고딕코딩"/>
                      </a:endParaRPr>
                    </a:p>
                  </a:txBody>
                  <a:tcPr marL="0" marR="0" marT="70388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3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스크립트의  타임아웃 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시간을</a:t>
                      </a:r>
                      <a:r>
                        <a:rPr sz="1500" spc="-7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지정합니다.</a:t>
                      </a:r>
                      <a:endParaRPr sz="15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70388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3"/>
                  </a:ext>
                </a:extLst>
              </a:tr>
              <a:tr h="420847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30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set_window_position(x,y,windowHandle='current')</a:t>
                      </a:r>
                      <a:endParaRPr sz="1500" dirty="0">
                        <a:latin typeface="나눔고딕코딩"/>
                        <a:cs typeface="나눔고딕코딩"/>
                      </a:endParaRPr>
                    </a:p>
                  </a:txBody>
                  <a:tcPr marL="0" marR="0" marT="70388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 cap="flat" cmpd="sng" algn="ctr">
                      <a:solidFill>
                        <a:srgbClr val="BC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3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브라우저의 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위치를</a:t>
                      </a:r>
                      <a:r>
                        <a:rPr sz="1500" spc="-10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지정합니다.</a:t>
                      </a:r>
                      <a:endParaRPr sz="15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70388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 cap="flat" cmpd="sng" algn="ctr">
                      <a:solidFill>
                        <a:srgbClr val="BC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4"/>
                  </a:ext>
                </a:extLst>
              </a:tr>
              <a:tr h="420847">
                <a:tc>
                  <a:txBody>
                    <a:bodyPr/>
                    <a:lstStyle/>
                    <a:p>
                      <a:pPr marL="6096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29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-20" dirty="0" err="1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set_window_size</a:t>
                      </a:r>
                      <a:r>
                        <a:rPr lang="en-US" altLang="ko-KR" sz="1600" spc="-20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(width, height,</a:t>
                      </a:r>
                      <a:r>
                        <a:rPr lang="en-US" altLang="ko-KR" sz="1600" spc="-120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 </a:t>
                      </a:r>
                      <a:r>
                        <a:rPr lang="en-US" altLang="ko-KR" sz="1600" spc="-20" dirty="0" err="1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windowHandle</a:t>
                      </a:r>
                      <a:r>
                        <a:rPr lang="en-US" altLang="ko-KR" sz="1600" spc="-20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='current')</a:t>
                      </a:r>
                      <a:endParaRPr lang="en-US" altLang="ko-KR" sz="1600" dirty="0">
                        <a:latin typeface="나눔고딕코딩"/>
                        <a:cs typeface="나눔고딕코딩"/>
                      </a:endParaRPr>
                    </a:p>
                  </a:txBody>
                  <a:tcPr marL="0" marR="0" marT="70388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 cap="flat" cmpd="sng" algn="ctr">
                      <a:solidFill>
                        <a:srgbClr val="BC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8925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29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pc="-13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브라우저의  </a:t>
                      </a:r>
                      <a:r>
                        <a:rPr lang="ko-KR" altLang="en-US" sz="16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크기를</a:t>
                      </a:r>
                      <a:r>
                        <a:rPr lang="ko-KR" altLang="en-US" sz="1600" spc="-10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lang="ko-KR" altLang="en-US" sz="16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지정합니다</a:t>
                      </a:r>
                      <a:r>
                        <a:rPr lang="en-US" altLang="ko-KR" sz="16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.</a:t>
                      </a:r>
                      <a:endParaRPr lang="ko-KR" altLang="en-US" sz="1600" dirty="0">
                        <a:latin typeface="Arial Unicode MS"/>
                        <a:cs typeface="Arial Unicode MS"/>
                      </a:endParaRPr>
                    </a:p>
                    <a:p>
                      <a:pPr marL="28892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endParaRPr sz="15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70388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 cap="flat" cmpd="sng" algn="ctr">
                      <a:solidFill>
                        <a:srgbClr val="BCBE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55013715"/>
                  </a:ext>
                </a:extLst>
              </a:tr>
              <a:tr h="420847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lang="en-US" altLang="ko-KR" sz="1600" spc="-20" dirty="0">
                          <a:solidFill>
                            <a:srgbClr val="231F20"/>
                          </a:solidFill>
                          <a:latin typeface="나눔고딕코딩"/>
                          <a:cs typeface="나눔고딕코딩"/>
                        </a:rPr>
                        <a:t>title</a:t>
                      </a:r>
                      <a:endParaRPr sz="1500" dirty="0">
                        <a:latin typeface="나눔고딕코딩"/>
                        <a:cs typeface="나눔고딕코딩"/>
                      </a:endParaRPr>
                    </a:p>
                  </a:txBody>
                  <a:tcPr marL="0" marR="0" marT="70388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29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현재  </a:t>
                      </a:r>
                      <a:r>
                        <a:rPr lang="ko-KR" altLang="en-US" sz="1600" spc="-13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페이지의  타이틀을</a:t>
                      </a:r>
                      <a:r>
                        <a:rPr lang="ko-KR" altLang="en-US" sz="1600" spc="-8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lang="ko-KR" altLang="en-US" sz="16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추출합니다</a:t>
                      </a:r>
                      <a:r>
                        <a:rPr lang="en-US" altLang="ko-KR" sz="16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.</a:t>
                      </a:r>
                      <a:endParaRPr lang="ko-KR" altLang="en-US" sz="16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70388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967374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65663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xmlns="" id="{54AA69F6-9B26-4E4D-AD51-56E30CC3193B}"/>
              </a:ext>
            </a:extLst>
          </p:cNvPr>
          <p:cNvSpPr txBox="1"/>
          <p:nvPr/>
        </p:nvSpPr>
        <p:spPr>
          <a:xfrm>
            <a:off x="271463" y="193675"/>
            <a:ext cx="9525000" cy="36009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en-US" altLang="ko-KR" sz="2400" dirty="0">
                <a:latin typeface="+mn-ea"/>
                <a:cs typeface="Arial Unicode MS"/>
              </a:rPr>
              <a:t>Selenium </a:t>
            </a:r>
            <a:r>
              <a:rPr lang="ko-KR" altLang="en-US" sz="2400" dirty="0">
                <a:latin typeface="+mn-ea"/>
                <a:cs typeface="Arial Unicode MS"/>
              </a:rPr>
              <a:t>매뉴얼</a:t>
            </a:r>
            <a:endParaRPr lang="en-US" altLang="ko-KR" sz="2400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+mn-ea"/>
                <a:cs typeface="Arial Unicode MS"/>
              </a:rPr>
              <a:t>Selenium with </a:t>
            </a:r>
            <a:r>
              <a:rPr lang="en-US" altLang="ko-KR" dirty="0" smtClean="0">
                <a:latin typeface="+mn-ea"/>
                <a:cs typeface="Arial Unicode MS"/>
              </a:rPr>
              <a:t>Python</a:t>
            </a:r>
            <a:endParaRPr lang="en-US" altLang="ko-KR" dirty="0">
              <a:latin typeface="+mn-ea"/>
              <a:cs typeface="Arial Unicode MS"/>
            </a:endParaRPr>
          </a:p>
          <a:p>
            <a:pPr marL="12700" algn="just">
              <a:lnSpc>
                <a:spcPct val="150000"/>
              </a:lnSpc>
            </a:pPr>
            <a:r>
              <a:rPr lang="ko-KR" altLang="en-US" dirty="0">
                <a:latin typeface="+mn-ea"/>
                <a:cs typeface="Arial Unicode MS"/>
              </a:rPr>
              <a:t>   </a:t>
            </a:r>
            <a:r>
              <a:rPr lang="en-US" altLang="ko-KR" dirty="0">
                <a:latin typeface="+mn-ea"/>
                <a:cs typeface="Arial Unicode MS"/>
              </a:rPr>
              <a:t>[URL] </a:t>
            </a:r>
            <a:r>
              <a:rPr lang="en-US" altLang="ko-KR" dirty="0">
                <a:latin typeface="+mn-ea"/>
                <a:cs typeface="Arial Unicode MS"/>
                <a:hlinkClick r:id="rId2"/>
              </a:rPr>
              <a:t>http://selenium-python.readthedocs.io/index.html</a:t>
            </a:r>
            <a:endParaRPr lang="en-US" altLang="ko-KR" dirty="0">
              <a:latin typeface="+mn-ea"/>
              <a:cs typeface="Arial Unicode MS"/>
            </a:endParaRPr>
          </a:p>
          <a:p>
            <a:pPr marL="12700" algn="just">
              <a:lnSpc>
                <a:spcPct val="150000"/>
              </a:lnSpc>
            </a:pP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 err="1">
                <a:latin typeface="+mn-ea"/>
                <a:cs typeface="Arial Unicode MS"/>
              </a:rPr>
              <a:t>SeleniumHQ</a:t>
            </a:r>
            <a:r>
              <a:rPr lang="en-US" altLang="ko-KR" dirty="0">
                <a:latin typeface="+mn-ea"/>
                <a:cs typeface="Arial Unicode MS"/>
              </a:rPr>
              <a:t> Documentation</a:t>
            </a:r>
          </a:p>
          <a:p>
            <a:pPr marL="12700" algn="just">
              <a:lnSpc>
                <a:spcPct val="150000"/>
              </a:lnSpc>
            </a:pPr>
            <a:r>
              <a:rPr lang="en-US" altLang="ko-KR" dirty="0">
                <a:latin typeface="+mn-ea"/>
                <a:cs typeface="Arial Unicode MS"/>
              </a:rPr>
              <a:t>   [URL] </a:t>
            </a:r>
            <a:r>
              <a:rPr lang="en-US" altLang="ko-KR" dirty="0">
                <a:latin typeface="+mn-ea"/>
                <a:cs typeface="Arial Unicode MS"/>
                <a:hlinkClick r:id="rId3"/>
              </a:rPr>
              <a:t>http://docs.seleniumhq.org/docs/</a:t>
            </a:r>
            <a:endParaRPr lang="en-US" altLang="ko-KR" dirty="0">
              <a:latin typeface="+mn-ea"/>
              <a:cs typeface="Arial Unicode MS"/>
            </a:endParaRPr>
          </a:p>
          <a:p>
            <a:pPr marL="12700" algn="just">
              <a:lnSpc>
                <a:spcPct val="150000"/>
              </a:lnSpc>
            </a:pPr>
            <a:endParaRPr lang="en-US" altLang="ko-KR" dirty="0">
              <a:latin typeface="+mn-ea"/>
              <a:cs typeface="Arial Unicode MS"/>
            </a:endParaRPr>
          </a:p>
          <a:p>
            <a:pPr marL="12700" algn="just">
              <a:lnSpc>
                <a:spcPct val="150000"/>
              </a:lnSpc>
            </a:pPr>
            <a:endParaRPr lang="ko-KR" altLang="en-US" sz="2400" dirty="0">
              <a:latin typeface="+mn-ea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17118817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xmlns="" id="{54AA69F6-9B26-4E4D-AD51-56E30CC3193B}"/>
              </a:ext>
            </a:extLst>
          </p:cNvPr>
          <p:cNvSpPr txBox="1"/>
          <p:nvPr/>
        </p:nvSpPr>
        <p:spPr>
          <a:xfrm>
            <a:off x="271463" y="193675"/>
            <a:ext cx="9525000" cy="4887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ko-KR" altLang="en-US" sz="2400" dirty="0">
                <a:latin typeface="+mn-ea"/>
                <a:cs typeface="Arial Unicode MS"/>
              </a:rPr>
              <a:t>자바스크립트 </a:t>
            </a:r>
            <a:r>
              <a:rPr lang="ko-KR" altLang="en-US" sz="2400" dirty="0" err="1">
                <a:latin typeface="+mn-ea"/>
                <a:cs typeface="Arial Unicode MS"/>
              </a:rPr>
              <a:t>실행해보기</a:t>
            </a:r>
            <a:endParaRPr lang="ko-KR" altLang="en-US" sz="2400" dirty="0">
              <a:latin typeface="+mn-ea"/>
              <a:cs typeface="Arial Unicode MS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xmlns="" id="{F9B34C9D-5A97-E141-A708-58672B748AF9}"/>
              </a:ext>
            </a:extLst>
          </p:cNvPr>
          <p:cNvSpPr txBox="1"/>
          <p:nvPr/>
        </p:nvSpPr>
        <p:spPr>
          <a:xfrm>
            <a:off x="232569" y="903759"/>
            <a:ext cx="9753599" cy="42073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ko-KR" spc="15" dirty="0">
                <a:solidFill>
                  <a:srgbClr val="58595B"/>
                </a:solidFill>
                <a:latin typeface="Arial Unicode MS"/>
                <a:cs typeface="Arial Unicode MS"/>
              </a:rPr>
              <a:t>file:</a:t>
            </a:r>
            <a:r>
              <a:rPr lang="en-US" altLang="ko-KR" spc="20" dirty="0">
                <a:solidFill>
                  <a:srgbClr val="58595B"/>
                </a:solidFill>
                <a:latin typeface="Arial Unicode MS"/>
                <a:cs typeface="Arial Unicode MS"/>
              </a:rPr>
              <a:t> </a:t>
            </a:r>
            <a:r>
              <a:rPr lang="en-US" altLang="ko-KR" spc="10" dirty="0" err="1">
                <a:solidFill>
                  <a:srgbClr val="58595B"/>
                </a:solidFill>
                <a:latin typeface="Arial Unicode MS"/>
                <a:cs typeface="Arial Unicode MS"/>
              </a:rPr>
              <a:t>src</a:t>
            </a:r>
            <a:r>
              <a:rPr lang="en-US" altLang="ko-KR" spc="10" dirty="0">
                <a:solidFill>
                  <a:srgbClr val="58595B"/>
                </a:solidFill>
                <a:latin typeface="Arial Unicode MS"/>
                <a:cs typeface="Arial Unicode MS"/>
              </a:rPr>
              <a:t>/ch2/selenium-</a:t>
            </a:r>
            <a:r>
              <a:rPr lang="en-US" altLang="ko-KR" spc="10" dirty="0" err="1">
                <a:solidFill>
                  <a:srgbClr val="58595B"/>
                </a:solidFill>
                <a:latin typeface="Arial Unicode MS"/>
                <a:cs typeface="Arial Unicode MS"/>
              </a:rPr>
              <a:t>js.py</a:t>
            </a:r>
            <a:endParaRPr lang="en-US" altLang="ko-KR" dirty="0">
              <a:latin typeface="Arial Unicode MS"/>
              <a:cs typeface="Arial Unicode MS"/>
            </a:endParaRPr>
          </a:p>
          <a:p>
            <a:pPr>
              <a:spcBef>
                <a:spcPts val="25"/>
              </a:spcBef>
            </a:pPr>
            <a:endParaRPr lang="en-US" altLang="ko-KR" dirty="0">
              <a:latin typeface="Times New Roman"/>
              <a:cs typeface="Times New Roman"/>
            </a:endParaRPr>
          </a:p>
          <a:p>
            <a:pPr marL="84455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from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selenium.webdriver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import Firefox,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FirefoxOptions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84455"/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84455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#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파이어폭스 실행</a:t>
            </a:r>
          </a:p>
          <a:p>
            <a:pPr marL="84455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options =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FirefoxOptions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()</a:t>
            </a:r>
          </a:p>
          <a:p>
            <a:pPr marL="84455"/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options.add_argument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('-headless')</a:t>
            </a:r>
          </a:p>
          <a:p>
            <a:pPr marL="84455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browser = Firefox(options=options)</a:t>
            </a:r>
          </a:p>
          <a:p>
            <a:pPr marL="84455"/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84455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#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적당한 웹 페이지 열기</a:t>
            </a:r>
          </a:p>
          <a:p>
            <a:pPr marL="84455"/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browser.get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("https://google.com")</a:t>
            </a:r>
          </a:p>
          <a:p>
            <a:pPr marL="84455"/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84455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#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자바스크립트 실행</a:t>
            </a:r>
          </a:p>
          <a:p>
            <a:pPr marL="84455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r =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browser.execute_script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("return 100 + 50")</a:t>
            </a:r>
          </a:p>
          <a:p>
            <a:pPr marL="84455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print(r)</a:t>
            </a:r>
            <a:endParaRPr lang="en-US" altLang="ko-KR" dirty="0">
              <a:latin typeface="나눔고딕코딩"/>
              <a:cs typeface="나눔고딕코딩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xmlns="" id="{D8B43E28-F9E4-0F42-8DEE-0251DD6DEF98}"/>
              </a:ext>
            </a:extLst>
          </p:cNvPr>
          <p:cNvSpPr/>
          <p:nvPr/>
        </p:nvSpPr>
        <p:spPr>
          <a:xfrm flipV="1">
            <a:off x="232569" y="1198378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xmlns="" id="{E248D5E4-064B-E94D-A6C2-FF41C87C8AE9}"/>
              </a:ext>
            </a:extLst>
          </p:cNvPr>
          <p:cNvSpPr/>
          <p:nvPr/>
        </p:nvSpPr>
        <p:spPr>
          <a:xfrm flipV="1">
            <a:off x="232569" y="5222875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xmlns="" id="{DD030F10-F816-8E4F-B966-5040794D92BF}"/>
              </a:ext>
            </a:extLst>
          </p:cNvPr>
          <p:cNvSpPr txBox="1"/>
          <p:nvPr/>
        </p:nvSpPr>
        <p:spPr>
          <a:xfrm>
            <a:off x="232570" y="5527675"/>
            <a:ext cx="9601200" cy="70666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 marL="145415" marR="3551554">
              <a:lnSpc>
                <a:spcPct val="135400"/>
              </a:lnSpc>
              <a:spcBef>
                <a:spcPts val="5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$ python3</a:t>
            </a:r>
            <a:r>
              <a:rPr lang="en-US" altLang="ko-KR" spc="-16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selenium-</a:t>
            </a:r>
            <a:r>
              <a:rPr lang="en-US" altLang="ko-KR" spc="-1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js.py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  </a:t>
            </a:r>
          </a:p>
          <a:p>
            <a:pPr marL="145415" marR="3551554">
              <a:lnSpc>
                <a:spcPct val="135400"/>
              </a:lnSpc>
              <a:spcBef>
                <a:spcPts val="5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150</a:t>
            </a:r>
            <a:endParaRPr lang="en-US" altLang="ko-KR" dirty="0">
              <a:latin typeface="나눔고딕코딩"/>
              <a:cs typeface="나눔고딕코딩"/>
            </a:endParaRPr>
          </a:p>
        </p:txBody>
      </p:sp>
    </p:spTree>
    <p:extLst>
      <p:ext uri="{BB962C8B-B14F-4D97-AF65-F5344CB8AC3E}">
        <p14:creationId xmlns:p14="http://schemas.microsoft.com/office/powerpoint/2010/main" val="15115435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-23071" y="-44935"/>
            <a:ext cx="10161639" cy="7630010"/>
          </a:xfrm>
          <a:custGeom>
            <a:avLst/>
            <a:gdLst/>
            <a:ahLst/>
            <a:cxnLst/>
            <a:rect l="l" t="t" r="r" b="b"/>
            <a:pathLst>
              <a:path w="5549900" h="3226435">
                <a:moveTo>
                  <a:pt x="0" y="3225901"/>
                </a:moveTo>
                <a:lnTo>
                  <a:pt x="5549392" y="3225901"/>
                </a:lnTo>
                <a:lnTo>
                  <a:pt x="5549392" y="0"/>
                </a:lnTo>
                <a:lnTo>
                  <a:pt x="0" y="0"/>
                </a:lnTo>
                <a:lnTo>
                  <a:pt x="0" y="3225901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11721" y="2251075"/>
            <a:ext cx="2339975" cy="69215"/>
          </a:xfrm>
          <a:custGeom>
            <a:avLst/>
            <a:gdLst/>
            <a:ahLst/>
            <a:cxnLst/>
            <a:rect l="l" t="t" r="r" b="b"/>
            <a:pathLst>
              <a:path w="2339975" h="69215">
                <a:moveTo>
                  <a:pt x="2339425" y="0"/>
                </a:moveTo>
                <a:lnTo>
                  <a:pt x="0" y="0"/>
                </a:lnTo>
                <a:lnTo>
                  <a:pt x="794" y="7947"/>
                </a:lnTo>
                <a:lnTo>
                  <a:pt x="8669" y="32696"/>
                </a:lnTo>
                <a:lnTo>
                  <a:pt x="30043" y="57445"/>
                </a:lnTo>
                <a:lnTo>
                  <a:pt x="71666" y="68694"/>
                </a:lnTo>
                <a:lnTo>
                  <a:pt x="2268321" y="68694"/>
                </a:lnTo>
                <a:lnTo>
                  <a:pt x="2279571" y="67569"/>
                </a:lnTo>
                <a:lnTo>
                  <a:pt x="2304319" y="59695"/>
                </a:lnTo>
                <a:lnTo>
                  <a:pt x="2329068" y="38321"/>
                </a:lnTo>
                <a:lnTo>
                  <a:pt x="2339425" y="0"/>
                </a:lnTo>
                <a:close/>
              </a:path>
            </a:pathLst>
          </a:custGeom>
          <a:solidFill>
            <a:srgbClr val="6D6E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15724" y="2276576"/>
            <a:ext cx="4932045" cy="3015615"/>
          </a:xfrm>
          <a:custGeom>
            <a:avLst/>
            <a:gdLst/>
            <a:ahLst/>
            <a:cxnLst/>
            <a:rect l="l" t="t" r="r" b="b"/>
            <a:pathLst>
              <a:path w="4932045" h="3015615">
                <a:moveTo>
                  <a:pt x="4751997" y="0"/>
                </a:moveTo>
                <a:lnTo>
                  <a:pt x="179997" y="0"/>
                </a:lnTo>
                <a:lnTo>
                  <a:pt x="151872" y="2812"/>
                </a:lnTo>
                <a:lnTo>
                  <a:pt x="89998" y="22499"/>
                </a:lnTo>
                <a:lnTo>
                  <a:pt x="28124" y="75936"/>
                </a:lnTo>
                <a:lnTo>
                  <a:pt x="0" y="179997"/>
                </a:lnTo>
                <a:lnTo>
                  <a:pt x="0" y="2834995"/>
                </a:lnTo>
                <a:lnTo>
                  <a:pt x="2812" y="2863122"/>
                </a:lnTo>
                <a:lnTo>
                  <a:pt x="22499" y="2925000"/>
                </a:lnTo>
                <a:lnTo>
                  <a:pt x="75936" y="2986878"/>
                </a:lnTo>
                <a:lnTo>
                  <a:pt x="179997" y="3015005"/>
                </a:lnTo>
                <a:lnTo>
                  <a:pt x="4751997" y="3015005"/>
                </a:lnTo>
                <a:lnTo>
                  <a:pt x="4780121" y="3012192"/>
                </a:lnTo>
                <a:lnTo>
                  <a:pt x="4841995" y="2992504"/>
                </a:lnTo>
                <a:lnTo>
                  <a:pt x="4903869" y="2939063"/>
                </a:lnTo>
                <a:lnTo>
                  <a:pt x="4931994" y="2834995"/>
                </a:lnTo>
                <a:lnTo>
                  <a:pt x="4931994" y="179997"/>
                </a:lnTo>
                <a:lnTo>
                  <a:pt x="4929181" y="151872"/>
                </a:lnTo>
                <a:lnTo>
                  <a:pt x="4909494" y="89998"/>
                </a:lnTo>
                <a:lnTo>
                  <a:pt x="4856057" y="28124"/>
                </a:lnTo>
                <a:lnTo>
                  <a:pt x="47519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15724" y="2276576"/>
            <a:ext cx="4932045" cy="3015615"/>
          </a:xfrm>
          <a:custGeom>
            <a:avLst/>
            <a:gdLst/>
            <a:ahLst/>
            <a:cxnLst/>
            <a:rect l="l" t="t" r="r" b="b"/>
            <a:pathLst>
              <a:path w="4932045" h="3015615">
                <a:moveTo>
                  <a:pt x="179997" y="0"/>
                </a:moveTo>
                <a:lnTo>
                  <a:pt x="151872" y="2812"/>
                </a:lnTo>
                <a:lnTo>
                  <a:pt x="89998" y="22499"/>
                </a:lnTo>
                <a:lnTo>
                  <a:pt x="28124" y="75936"/>
                </a:lnTo>
                <a:lnTo>
                  <a:pt x="0" y="179997"/>
                </a:lnTo>
                <a:lnTo>
                  <a:pt x="0" y="2834995"/>
                </a:lnTo>
                <a:lnTo>
                  <a:pt x="2812" y="2863122"/>
                </a:lnTo>
                <a:lnTo>
                  <a:pt x="22499" y="2925000"/>
                </a:lnTo>
                <a:lnTo>
                  <a:pt x="75936" y="2986878"/>
                </a:lnTo>
                <a:lnTo>
                  <a:pt x="179997" y="3015005"/>
                </a:lnTo>
                <a:lnTo>
                  <a:pt x="4751997" y="3015005"/>
                </a:lnTo>
                <a:lnTo>
                  <a:pt x="4780121" y="3012192"/>
                </a:lnTo>
                <a:lnTo>
                  <a:pt x="4841995" y="2992504"/>
                </a:lnTo>
                <a:lnTo>
                  <a:pt x="4903869" y="2939063"/>
                </a:lnTo>
                <a:lnTo>
                  <a:pt x="4931994" y="2834995"/>
                </a:lnTo>
                <a:lnTo>
                  <a:pt x="4931994" y="179997"/>
                </a:lnTo>
                <a:lnTo>
                  <a:pt x="4929181" y="151872"/>
                </a:lnTo>
                <a:lnTo>
                  <a:pt x="4909494" y="89998"/>
                </a:lnTo>
                <a:lnTo>
                  <a:pt x="4856057" y="28124"/>
                </a:lnTo>
                <a:lnTo>
                  <a:pt x="4751997" y="0"/>
                </a:lnTo>
                <a:lnTo>
                  <a:pt x="179997" y="0"/>
                </a:lnTo>
                <a:close/>
              </a:path>
            </a:pathLst>
          </a:custGeom>
          <a:ln w="36004">
            <a:solidFill>
              <a:srgbClr val="6D6E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80032" y="2387231"/>
            <a:ext cx="0" cy="462915"/>
          </a:xfrm>
          <a:custGeom>
            <a:avLst/>
            <a:gdLst/>
            <a:ahLst/>
            <a:cxnLst/>
            <a:rect l="l" t="t" r="r" b="b"/>
            <a:pathLst>
              <a:path h="462915">
                <a:moveTo>
                  <a:pt x="0" y="462699"/>
                </a:moveTo>
                <a:lnTo>
                  <a:pt x="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526830" y="2387231"/>
            <a:ext cx="0" cy="462915"/>
          </a:xfrm>
          <a:custGeom>
            <a:avLst/>
            <a:gdLst/>
            <a:ahLst/>
            <a:cxnLst/>
            <a:rect l="l" t="t" r="r" b="b"/>
            <a:pathLst>
              <a:path h="462915">
                <a:moveTo>
                  <a:pt x="0" y="462699"/>
                </a:moveTo>
                <a:lnTo>
                  <a:pt x="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656682" y="2291410"/>
            <a:ext cx="793750" cy="62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000" b="1" spc="-40" dirty="0">
                <a:solidFill>
                  <a:srgbClr val="414042"/>
                </a:solidFill>
                <a:latin typeface="Century Gothic"/>
                <a:cs typeface="Century Gothic"/>
              </a:rPr>
              <a:t>2-3</a:t>
            </a:r>
            <a:endParaRPr sz="4000">
              <a:latin typeface="Century Gothic"/>
              <a:cs typeface="Century Gothic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3673133" y="3202317"/>
            <a:ext cx="2804160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30" dirty="0"/>
              <a:t>웹 </a:t>
            </a:r>
            <a:r>
              <a:rPr spc="-90" dirty="0"/>
              <a:t>API로 </a:t>
            </a:r>
            <a:r>
              <a:rPr spc="-200" dirty="0"/>
              <a:t>데이터</a:t>
            </a:r>
            <a:r>
              <a:rPr spc="-15" dirty="0"/>
              <a:t> </a:t>
            </a:r>
            <a:r>
              <a:rPr spc="-235" dirty="0"/>
              <a:t>추출하기</a:t>
            </a:r>
          </a:p>
        </p:txBody>
      </p:sp>
      <p:sp>
        <p:nvSpPr>
          <p:cNvPr id="23" name="object 23"/>
          <p:cNvSpPr/>
          <p:nvPr/>
        </p:nvSpPr>
        <p:spPr>
          <a:xfrm>
            <a:off x="2840718" y="4490580"/>
            <a:ext cx="2115185" cy="260985"/>
          </a:xfrm>
          <a:custGeom>
            <a:avLst/>
            <a:gdLst/>
            <a:ahLst/>
            <a:cxnLst/>
            <a:rect l="l" t="t" r="r" b="b"/>
            <a:pathLst>
              <a:path w="2115185" h="260985">
                <a:moveTo>
                  <a:pt x="2042934" y="0"/>
                </a:moveTo>
                <a:lnTo>
                  <a:pt x="71996" y="0"/>
                </a:lnTo>
                <a:lnTo>
                  <a:pt x="60746" y="1124"/>
                </a:lnTo>
                <a:lnTo>
                  <a:pt x="35998" y="8999"/>
                </a:lnTo>
                <a:lnTo>
                  <a:pt x="11249" y="30373"/>
                </a:lnTo>
                <a:lnTo>
                  <a:pt x="0" y="71996"/>
                </a:lnTo>
                <a:lnTo>
                  <a:pt x="0" y="189001"/>
                </a:lnTo>
                <a:lnTo>
                  <a:pt x="1124" y="200250"/>
                </a:lnTo>
                <a:lnTo>
                  <a:pt x="8999" y="224999"/>
                </a:lnTo>
                <a:lnTo>
                  <a:pt x="30373" y="249748"/>
                </a:lnTo>
                <a:lnTo>
                  <a:pt x="71996" y="260997"/>
                </a:lnTo>
                <a:lnTo>
                  <a:pt x="2042934" y="260997"/>
                </a:lnTo>
                <a:lnTo>
                  <a:pt x="2054186" y="259872"/>
                </a:lnTo>
                <a:lnTo>
                  <a:pt x="2078939" y="251998"/>
                </a:lnTo>
                <a:lnTo>
                  <a:pt x="2103692" y="230624"/>
                </a:lnTo>
                <a:lnTo>
                  <a:pt x="2114943" y="189001"/>
                </a:lnTo>
                <a:lnTo>
                  <a:pt x="2114943" y="71996"/>
                </a:lnTo>
                <a:lnTo>
                  <a:pt x="2113818" y="60746"/>
                </a:lnTo>
                <a:lnTo>
                  <a:pt x="2105942" y="35998"/>
                </a:lnTo>
                <a:lnTo>
                  <a:pt x="2084564" y="11249"/>
                </a:lnTo>
                <a:lnTo>
                  <a:pt x="2042934" y="0"/>
                </a:lnTo>
                <a:close/>
              </a:path>
            </a:pathLst>
          </a:custGeom>
          <a:solidFill>
            <a:srgbClr val="6D6E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840718" y="4679569"/>
            <a:ext cx="2115185" cy="362279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51435" rIns="0" bIns="0" rtlCol="0">
            <a:spAutoFit/>
          </a:bodyPr>
          <a:lstStyle/>
          <a:p>
            <a:pPr marL="179705" indent="-107950">
              <a:spcBef>
                <a:spcPts val="405"/>
              </a:spcBef>
              <a:buClr>
                <a:srgbClr val="58595B"/>
              </a:buClr>
              <a:buSzPct val="75000"/>
              <a:buChar char="■"/>
              <a:tabLst>
                <a:tab pos="180340" algn="l"/>
              </a:tabLst>
            </a:pPr>
            <a:r>
              <a:rPr sz="800" spc="-90" dirty="0">
                <a:solidFill>
                  <a:srgbClr val="414042"/>
                </a:solidFill>
                <a:latin typeface="Arial Unicode MS"/>
                <a:cs typeface="Arial Unicode MS"/>
              </a:rPr>
              <a:t>웹</a:t>
            </a:r>
            <a:r>
              <a:rPr sz="800" spc="-130" dirty="0">
                <a:solidFill>
                  <a:srgbClr val="414042"/>
                </a:solidFill>
                <a:latin typeface="Arial Unicode MS"/>
                <a:cs typeface="Arial Unicode MS"/>
              </a:rPr>
              <a:t> </a:t>
            </a:r>
            <a:r>
              <a:rPr sz="800" spc="-55" dirty="0">
                <a:solidFill>
                  <a:srgbClr val="414042"/>
                </a:solidFill>
                <a:latin typeface="Arial Unicode MS"/>
                <a:cs typeface="Arial Unicode MS"/>
              </a:rPr>
              <a:t>API</a:t>
            </a:r>
            <a:endParaRPr sz="800">
              <a:latin typeface="Arial Unicode MS"/>
              <a:cs typeface="Arial Unicode MS"/>
            </a:endParaRPr>
          </a:p>
          <a:p>
            <a:pPr marL="179705" indent="-107950">
              <a:spcBef>
                <a:spcPts val="540"/>
              </a:spcBef>
              <a:buClr>
                <a:srgbClr val="58595B"/>
              </a:buClr>
              <a:buSzPct val="75000"/>
              <a:buChar char="■"/>
              <a:tabLst>
                <a:tab pos="180340" algn="l"/>
              </a:tabLst>
            </a:pPr>
            <a:r>
              <a:rPr sz="800" spc="-110" dirty="0">
                <a:solidFill>
                  <a:srgbClr val="414042"/>
                </a:solidFill>
                <a:latin typeface="Arial Unicode MS"/>
                <a:cs typeface="Arial Unicode MS"/>
              </a:rPr>
              <a:t>활용 </a:t>
            </a:r>
            <a:r>
              <a:rPr sz="800" spc="-114" dirty="0">
                <a:solidFill>
                  <a:srgbClr val="414042"/>
                </a:solidFill>
                <a:latin typeface="Arial Unicode MS"/>
                <a:cs typeface="Arial Unicode MS"/>
              </a:rPr>
              <a:t>가능한  </a:t>
            </a:r>
            <a:r>
              <a:rPr sz="800" spc="-90" dirty="0">
                <a:solidFill>
                  <a:srgbClr val="414042"/>
                </a:solidFill>
                <a:latin typeface="Arial Unicode MS"/>
                <a:cs typeface="Arial Unicode MS"/>
              </a:rPr>
              <a:t>웹</a:t>
            </a:r>
            <a:r>
              <a:rPr sz="800" spc="-55" dirty="0">
                <a:solidFill>
                  <a:srgbClr val="414042"/>
                </a:solidFill>
                <a:latin typeface="Arial Unicode MS"/>
                <a:cs typeface="Arial Unicode MS"/>
              </a:rPr>
              <a:t> API</a:t>
            </a:r>
            <a:endParaRPr sz="800">
              <a:latin typeface="Arial Unicode MS"/>
              <a:cs typeface="Arial Unicode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888178" y="4514824"/>
            <a:ext cx="97345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800" spc="-65" dirty="0">
                <a:solidFill>
                  <a:srgbClr val="FFFFFF"/>
                </a:solidFill>
                <a:latin typeface="Arial Unicode MS"/>
                <a:cs typeface="Arial Unicode MS"/>
              </a:rPr>
              <a:t>이번  절에서  배울</a:t>
            </a:r>
            <a:r>
              <a:rPr sz="800" spc="-114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800" spc="-65" dirty="0">
                <a:solidFill>
                  <a:srgbClr val="FFFFFF"/>
                </a:solidFill>
                <a:latin typeface="Arial Unicode MS"/>
                <a:cs typeface="Arial Unicode MS"/>
              </a:rPr>
              <a:t>내용</a:t>
            </a:r>
            <a:endParaRPr sz="800">
              <a:latin typeface="Arial Unicode MS"/>
              <a:cs typeface="Arial Unicode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207718" y="4490580"/>
            <a:ext cx="2115185" cy="260985"/>
          </a:xfrm>
          <a:custGeom>
            <a:avLst/>
            <a:gdLst/>
            <a:ahLst/>
            <a:cxnLst/>
            <a:rect l="l" t="t" r="r" b="b"/>
            <a:pathLst>
              <a:path w="2115185" h="260985">
                <a:moveTo>
                  <a:pt x="2042934" y="0"/>
                </a:moveTo>
                <a:lnTo>
                  <a:pt x="71996" y="0"/>
                </a:lnTo>
                <a:lnTo>
                  <a:pt x="60746" y="1124"/>
                </a:lnTo>
                <a:lnTo>
                  <a:pt x="35998" y="8999"/>
                </a:lnTo>
                <a:lnTo>
                  <a:pt x="11249" y="30373"/>
                </a:lnTo>
                <a:lnTo>
                  <a:pt x="0" y="71996"/>
                </a:lnTo>
                <a:lnTo>
                  <a:pt x="0" y="189001"/>
                </a:lnTo>
                <a:lnTo>
                  <a:pt x="1124" y="200250"/>
                </a:lnTo>
                <a:lnTo>
                  <a:pt x="8999" y="224999"/>
                </a:lnTo>
                <a:lnTo>
                  <a:pt x="30373" y="249748"/>
                </a:lnTo>
                <a:lnTo>
                  <a:pt x="71996" y="260997"/>
                </a:lnTo>
                <a:lnTo>
                  <a:pt x="2042934" y="260997"/>
                </a:lnTo>
                <a:lnTo>
                  <a:pt x="2054186" y="259872"/>
                </a:lnTo>
                <a:lnTo>
                  <a:pt x="2078939" y="251998"/>
                </a:lnTo>
                <a:lnTo>
                  <a:pt x="2103692" y="230624"/>
                </a:lnTo>
                <a:lnTo>
                  <a:pt x="2114943" y="189001"/>
                </a:lnTo>
                <a:lnTo>
                  <a:pt x="2114943" y="71996"/>
                </a:lnTo>
                <a:lnTo>
                  <a:pt x="2113818" y="60746"/>
                </a:lnTo>
                <a:lnTo>
                  <a:pt x="2105942" y="35998"/>
                </a:lnTo>
                <a:lnTo>
                  <a:pt x="2084564" y="11249"/>
                </a:lnTo>
                <a:lnTo>
                  <a:pt x="2042934" y="0"/>
                </a:lnTo>
                <a:close/>
              </a:path>
            </a:pathLst>
          </a:custGeom>
          <a:solidFill>
            <a:srgbClr val="6D6E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07718" y="4679569"/>
            <a:ext cx="2115185" cy="436245"/>
          </a:xfrm>
          <a:custGeom>
            <a:avLst/>
            <a:gdLst/>
            <a:ahLst/>
            <a:cxnLst/>
            <a:rect l="l" t="t" r="r" b="b"/>
            <a:pathLst>
              <a:path w="2115185" h="436244">
                <a:moveTo>
                  <a:pt x="0" y="436105"/>
                </a:moveTo>
                <a:lnTo>
                  <a:pt x="2114994" y="436105"/>
                </a:lnTo>
                <a:lnTo>
                  <a:pt x="2114994" y="0"/>
                </a:lnTo>
                <a:lnTo>
                  <a:pt x="0" y="0"/>
                </a:lnTo>
                <a:lnTo>
                  <a:pt x="0" y="436105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255152" y="4514824"/>
            <a:ext cx="622300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800" spc="-65" dirty="0">
                <a:solidFill>
                  <a:srgbClr val="FFFFFF"/>
                </a:solidFill>
                <a:latin typeface="Arial Unicode MS"/>
                <a:cs typeface="Arial Unicode MS"/>
              </a:rPr>
              <a:t>알고리즘과</a:t>
            </a:r>
            <a:r>
              <a:rPr sz="800" spc="-40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800" spc="-65" dirty="0">
                <a:solidFill>
                  <a:srgbClr val="FFFFFF"/>
                </a:solidFill>
                <a:latin typeface="Arial Unicode MS"/>
                <a:cs typeface="Arial Unicode MS"/>
              </a:rPr>
              <a:t>툴</a:t>
            </a:r>
            <a:endParaRPr sz="800">
              <a:latin typeface="Arial Unicode MS"/>
              <a:cs typeface="Arial Unicode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084976" y="3779057"/>
            <a:ext cx="3987800" cy="315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35400"/>
              </a:lnSpc>
            </a:pPr>
            <a:r>
              <a:rPr sz="800" spc="-95" dirty="0">
                <a:solidFill>
                  <a:srgbClr val="414042"/>
                </a:solidFill>
                <a:latin typeface="Arial Unicode MS"/>
                <a:cs typeface="Arial Unicode MS"/>
              </a:rPr>
              <a:t>최근에는 다양한 </a:t>
            </a:r>
            <a:r>
              <a:rPr sz="800" spc="-65" dirty="0">
                <a:solidFill>
                  <a:srgbClr val="414042"/>
                </a:solidFill>
                <a:latin typeface="Arial Unicode MS"/>
                <a:cs typeface="Arial Unicode MS"/>
              </a:rPr>
              <a:t>웹 </a:t>
            </a:r>
            <a:r>
              <a:rPr sz="800" spc="-60" dirty="0">
                <a:solidFill>
                  <a:srgbClr val="414042"/>
                </a:solidFill>
                <a:latin typeface="Arial Unicode MS"/>
                <a:cs typeface="Arial Unicode MS"/>
              </a:rPr>
              <a:t>API가 </a:t>
            </a:r>
            <a:r>
              <a:rPr sz="800" spc="-95" dirty="0">
                <a:solidFill>
                  <a:srgbClr val="414042"/>
                </a:solidFill>
                <a:latin typeface="Arial Unicode MS"/>
                <a:cs typeface="Arial Unicode MS"/>
              </a:rPr>
              <a:t>공개돼 있습니다. 그리고 이러한 </a:t>
            </a:r>
            <a:r>
              <a:rPr sz="800" spc="-65" dirty="0">
                <a:solidFill>
                  <a:srgbClr val="414042"/>
                </a:solidFill>
                <a:latin typeface="Arial Unicode MS"/>
                <a:cs typeface="Arial Unicode MS"/>
              </a:rPr>
              <a:t>웹 </a:t>
            </a:r>
            <a:r>
              <a:rPr sz="800" spc="-60" dirty="0">
                <a:solidFill>
                  <a:srgbClr val="414042"/>
                </a:solidFill>
                <a:latin typeface="Arial Unicode MS"/>
                <a:cs typeface="Arial Unicode MS"/>
              </a:rPr>
              <a:t>API를 </a:t>
            </a:r>
            <a:r>
              <a:rPr sz="800" spc="-95" dirty="0">
                <a:solidFill>
                  <a:srgbClr val="414042"/>
                </a:solidFill>
                <a:latin typeface="Arial Unicode MS"/>
                <a:cs typeface="Arial Unicode MS"/>
              </a:rPr>
              <a:t>활용하면 </a:t>
            </a:r>
            <a:r>
              <a:rPr sz="800" spc="-65" dirty="0">
                <a:solidFill>
                  <a:srgbClr val="414042"/>
                </a:solidFill>
                <a:latin typeface="Arial Unicode MS"/>
                <a:cs typeface="Arial Unicode MS"/>
              </a:rPr>
              <a:t>웹 </a:t>
            </a:r>
            <a:r>
              <a:rPr sz="800" spc="-95" dirty="0">
                <a:solidFill>
                  <a:srgbClr val="414042"/>
                </a:solidFill>
                <a:latin typeface="Arial Unicode MS"/>
                <a:cs typeface="Arial Unicode MS"/>
              </a:rPr>
              <a:t>사이트를  </a:t>
            </a:r>
            <a:r>
              <a:rPr sz="800" spc="-100" dirty="0">
                <a:solidFill>
                  <a:srgbClr val="414042"/>
                </a:solidFill>
                <a:latin typeface="Arial Unicode MS"/>
                <a:cs typeface="Arial Unicode MS"/>
              </a:rPr>
              <a:t>효율적으로 </a:t>
            </a:r>
            <a:r>
              <a:rPr sz="800" spc="-95" dirty="0">
                <a:solidFill>
                  <a:srgbClr val="414042"/>
                </a:solidFill>
                <a:latin typeface="Arial Unicode MS"/>
                <a:cs typeface="Arial Unicode MS"/>
              </a:rPr>
              <a:t>개발할 </a:t>
            </a:r>
            <a:r>
              <a:rPr sz="800" spc="-65" dirty="0">
                <a:solidFill>
                  <a:srgbClr val="414042"/>
                </a:solidFill>
                <a:latin typeface="Arial Unicode MS"/>
                <a:cs typeface="Arial Unicode MS"/>
              </a:rPr>
              <a:t>수 </a:t>
            </a:r>
            <a:r>
              <a:rPr sz="800" spc="-100" dirty="0">
                <a:solidFill>
                  <a:srgbClr val="414042"/>
                </a:solidFill>
                <a:latin typeface="Arial Unicode MS"/>
                <a:cs typeface="Arial Unicode MS"/>
              </a:rPr>
              <a:t>있습니다. </a:t>
            </a:r>
            <a:r>
              <a:rPr sz="800" spc="-90" dirty="0">
                <a:solidFill>
                  <a:srgbClr val="414042"/>
                </a:solidFill>
                <a:latin typeface="Arial Unicode MS"/>
                <a:cs typeface="Arial Unicode MS"/>
              </a:rPr>
              <a:t>이번 </a:t>
            </a:r>
            <a:r>
              <a:rPr sz="800" spc="-100" dirty="0">
                <a:solidFill>
                  <a:srgbClr val="414042"/>
                </a:solidFill>
                <a:latin typeface="Arial Unicode MS"/>
                <a:cs typeface="Arial Unicode MS"/>
              </a:rPr>
              <a:t>절에서는 </a:t>
            </a:r>
            <a:r>
              <a:rPr sz="800" spc="-65" dirty="0">
                <a:solidFill>
                  <a:srgbClr val="414042"/>
                </a:solidFill>
                <a:latin typeface="Arial Unicode MS"/>
                <a:cs typeface="Arial Unicode MS"/>
              </a:rPr>
              <a:t>웹 API를 </a:t>
            </a:r>
            <a:r>
              <a:rPr sz="800" spc="-100" dirty="0">
                <a:solidFill>
                  <a:srgbClr val="414042"/>
                </a:solidFill>
                <a:latin typeface="Arial Unicode MS"/>
                <a:cs typeface="Arial Unicode MS"/>
              </a:rPr>
              <a:t>사용해 </a:t>
            </a:r>
            <a:r>
              <a:rPr sz="800" spc="-105" dirty="0">
                <a:solidFill>
                  <a:srgbClr val="414042"/>
                </a:solidFill>
                <a:latin typeface="Arial Unicode MS"/>
                <a:cs typeface="Arial Unicode MS"/>
              </a:rPr>
              <a:t>데이터를 수집하는 </a:t>
            </a:r>
            <a:r>
              <a:rPr sz="800" spc="-100" dirty="0">
                <a:solidFill>
                  <a:srgbClr val="414042"/>
                </a:solidFill>
                <a:latin typeface="Arial Unicode MS"/>
                <a:cs typeface="Arial Unicode MS"/>
              </a:rPr>
              <a:t>방법을  </a:t>
            </a:r>
            <a:r>
              <a:rPr sz="800" spc="-114" dirty="0">
                <a:solidFill>
                  <a:srgbClr val="414042"/>
                </a:solidFill>
                <a:latin typeface="Arial Unicode MS"/>
                <a:cs typeface="Arial Unicode MS"/>
              </a:rPr>
              <a:t>살펴보겠습니다.</a:t>
            </a:r>
            <a:endParaRPr sz="8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xmlns="" id="{54AA69F6-9B26-4E4D-AD51-56E30CC3193B}"/>
              </a:ext>
            </a:extLst>
          </p:cNvPr>
          <p:cNvSpPr txBox="1"/>
          <p:nvPr/>
        </p:nvSpPr>
        <p:spPr>
          <a:xfrm>
            <a:off x="271463" y="193675"/>
            <a:ext cx="9525000" cy="29934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ko-KR" altLang="en-US" sz="2400" dirty="0">
                <a:latin typeface="+mn-ea"/>
                <a:cs typeface="Arial Unicode MS"/>
              </a:rPr>
              <a:t>웹 </a:t>
            </a:r>
            <a:r>
              <a:rPr lang="en-US" altLang="ko-KR" sz="2400" dirty="0">
                <a:latin typeface="+mn-ea"/>
                <a:cs typeface="Arial Unicode MS"/>
              </a:rPr>
              <a:t>API</a:t>
            </a: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어떤 사이트가 가지고 있는 기능을 외부에서도 쉽게 사용할 수 있게 공개한 것을 의미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어떤 프로그램 기능을 외부의 프로그램에서 호출해서 사용할 수 있게 만든 것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서로 다른 프로그램이 기능을 공유할 수 있게 절차와 규약을 정의한  것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클라이언트 프로그램은 </a:t>
            </a:r>
            <a:r>
              <a:rPr lang="en-US" altLang="ko-KR" dirty="0">
                <a:latin typeface="+mn-ea"/>
                <a:cs typeface="Arial Unicode MS"/>
              </a:rPr>
              <a:t>API</a:t>
            </a:r>
            <a:r>
              <a:rPr lang="ko-KR" altLang="en-US" dirty="0" err="1">
                <a:latin typeface="+mn-ea"/>
                <a:cs typeface="Arial Unicode MS"/>
              </a:rPr>
              <a:t>를</a:t>
            </a:r>
            <a:r>
              <a:rPr lang="ko-KR" altLang="en-US" dirty="0">
                <a:latin typeface="+mn-ea"/>
                <a:cs typeface="Arial Unicode MS"/>
              </a:rPr>
              <a:t>  제공하는 서버에 </a:t>
            </a:r>
            <a:r>
              <a:rPr lang="en-US" altLang="ko-KR" dirty="0">
                <a:latin typeface="+mn-ea"/>
                <a:cs typeface="Arial Unicode MS"/>
              </a:rPr>
              <a:t>HTTP </a:t>
            </a:r>
            <a:r>
              <a:rPr lang="ko-KR" altLang="en-US" dirty="0">
                <a:latin typeface="+mn-ea"/>
                <a:cs typeface="Arial Unicode MS"/>
              </a:rPr>
              <a:t>요청을 전송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서버가 이러한 요청을 기반으로 </a:t>
            </a:r>
            <a:r>
              <a:rPr lang="en-US" altLang="ko-KR" dirty="0">
                <a:latin typeface="+mn-ea"/>
                <a:cs typeface="Arial Unicode MS"/>
              </a:rPr>
              <a:t>XML </a:t>
            </a:r>
            <a:r>
              <a:rPr lang="ko-KR" altLang="en-US" dirty="0">
                <a:latin typeface="+mn-ea"/>
                <a:cs typeface="Arial Unicode MS"/>
              </a:rPr>
              <a:t>또는 </a:t>
            </a:r>
            <a:r>
              <a:rPr lang="en-US" altLang="ko-KR" dirty="0">
                <a:latin typeface="+mn-ea"/>
                <a:cs typeface="Arial Unicode MS"/>
              </a:rPr>
              <a:t>JSON </a:t>
            </a:r>
            <a:r>
              <a:rPr lang="ko-KR" altLang="en-US" dirty="0">
                <a:latin typeface="+mn-ea"/>
                <a:cs typeface="Arial Unicode MS"/>
              </a:rPr>
              <a:t>형식 등으로 응답</a:t>
            </a:r>
            <a:endParaRPr lang="en-US" altLang="ko-KR" dirty="0">
              <a:latin typeface="+mn-ea"/>
              <a:cs typeface="Arial Unicode M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3305175"/>
            <a:ext cx="5257006" cy="1857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5905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xmlns="" id="{54AA69F6-9B26-4E4D-AD51-56E30CC3193B}"/>
              </a:ext>
            </a:extLst>
          </p:cNvPr>
          <p:cNvSpPr txBox="1"/>
          <p:nvPr/>
        </p:nvSpPr>
        <p:spPr>
          <a:xfrm>
            <a:off x="271463" y="193675"/>
            <a:ext cx="9525000" cy="257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ko-KR" altLang="en-US" sz="2400" dirty="0">
                <a:latin typeface="+mn-ea"/>
                <a:cs typeface="Arial Unicode MS"/>
              </a:rPr>
              <a:t>쿠키</a:t>
            </a: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latin typeface="+mn-ea"/>
                <a:cs typeface="Arial Unicode MS"/>
              </a:rPr>
              <a:t>무상태</a:t>
            </a:r>
            <a:r>
              <a:rPr lang="ko-KR" altLang="en-US" dirty="0">
                <a:latin typeface="+mn-ea"/>
                <a:cs typeface="Arial Unicode MS"/>
              </a:rPr>
              <a:t> </a:t>
            </a:r>
            <a:r>
              <a:rPr lang="en-US" altLang="ko-KR" dirty="0">
                <a:latin typeface="+mn-ea"/>
                <a:cs typeface="Arial Unicode MS"/>
              </a:rPr>
              <a:t>HTTP </a:t>
            </a:r>
            <a:r>
              <a:rPr lang="ko-KR" altLang="en-US" dirty="0">
                <a:latin typeface="+mn-ea"/>
                <a:cs typeface="Arial Unicode MS"/>
              </a:rPr>
              <a:t>통신으로는 회원제 사이트를 만들 수 없어서 쿠키</a:t>
            </a:r>
            <a:r>
              <a:rPr lang="en-US" altLang="ko-KR" dirty="0">
                <a:latin typeface="+mn-ea"/>
                <a:cs typeface="Arial Unicode MS"/>
              </a:rPr>
              <a:t>(Cookie)</a:t>
            </a:r>
            <a:r>
              <a:rPr lang="ko-KR" altLang="en-US" dirty="0">
                <a:latin typeface="+mn-ea"/>
                <a:cs typeface="Arial Unicode MS"/>
              </a:rPr>
              <a:t>라는 구조 추가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사이트에 방문하는 사람의 컴퓨터에 일시적으로 데이터를 저장하는 기능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+mn-ea"/>
                <a:cs typeface="Arial Unicode MS"/>
              </a:rPr>
              <a:t>1</a:t>
            </a:r>
            <a:r>
              <a:rPr lang="ko-KR" altLang="en-US" dirty="0">
                <a:latin typeface="+mn-ea"/>
                <a:cs typeface="Arial Unicode MS"/>
              </a:rPr>
              <a:t>개의 쿠키에 저장할 수 있는 데이터의 크기가 </a:t>
            </a:r>
            <a:r>
              <a:rPr lang="en-US" altLang="ko-KR" dirty="0">
                <a:latin typeface="+mn-ea"/>
                <a:cs typeface="Arial Unicode MS"/>
              </a:rPr>
              <a:t>4096</a:t>
            </a:r>
            <a:r>
              <a:rPr lang="ko-KR" altLang="en-US" dirty="0">
                <a:latin typeface="+mn-ea"/>
                <a:cs typeface="Arial Unicode MS"/>
              </a:rPr>
              <a:t>바이트로 제한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+mn-ea"/>
                <a:cs typeface="Arial Unicode MS"/>
              </a:rPr>
              <a:t>HTTP </a:t>
            </a:r>
            <a:r>
              <a:rPr lang="ko-KR" altLang="en-US" dirty="0">
                <a:latin typeface="+mn-ea"/>
                <a:cs typeface="Arial Unicode MS"/>
              </a:rPr>
              <a:t>통신 헤더를 통해 읽고 쓸 수 있음</a:t>
            </a:r>
            <a:r>
              <a:rPr lang="en-US" altLang="ko-KR" dirty="0">
                <a:latin typeface="+mn-ea"/>
                <a:cs typeface="Arial Unicode MS"/>
              </a:rPr>
              <a:t>(</a:t>
            </a:r>
            <a:r>
              <a:rPr lang="ko-KR" altLang="en-US" dirty="0">
                <a:latin typeface="+mn-ea"/>
                <a:cs typeface="Arial Unicode MS"/>
              </a:rPr>
              <a:t>방문자 또는 </a:t>
            </a:r>
            <a:r>
              <a:rPr lang="ko-KR" altLang="en-US" dirty="0" err="1">
                <a:latin typeface="+mn-ea"/>
                <a:cs typeface="Arial Unicode MS"/>
              </a:rPr>
              <a:t>확인자</a:t>
            </a:r>
            <a:r>
              <a:rPr lang="ko-KR" altLang="en-US" dirty="0">
                <a:latin typeface="+mn-ea"/>
                <a:cs typeface="Arial Unicode MS"/>
              </a:rPr>
              <a:t> 측에서 원하는 대로 변경 가능</a:t>
            </a:r>
            <a:r>
              <a:rPr lang="en-US" altLang="ko-KR" dirty="0">
                <a:latin typeface="+mn-ea"/>
                <a:cs typeface="Arial Unicode MS"/>
              </a:rPr>
              <a:t>)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xmlns="" id="{770801B3-BDC0-CB4D-A95E-CF5C2EAC98E4}"/>
              </a:ext>
            </a:extLst>
          </p:cNvPr>
          <p:cNvSpPr>
            <a:spLocks noChangeAspect="1"/>
          </p:cNvSpPr>
          <p:nvPr/>
        </p:nvSpPr>
        <p:spPr>
          <a:xfrm>
            <a:off x="480800" y="3165475"/>
            <a:ext cx="4680000" cy="42859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18831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xmlns="" id="{54AA69F6-9B26-4E4D-AD51-56E30CC3193B}"/>
              </a:ext>
            </a:extLst>
          </p:cNvPr>
          <p:cNvSpPr txBox="1"/>
          <p:nvPr/>
        </p:nvSpPr>
        <p:spPr>
          <a:xfrm>
            <a:off x="271463" y="193675"/>
            <a:ext cx="9525000" cy="56249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ko-KR" altLang="en-US" sz="2400" dirty="0">
                <a:latin typeface="+mn-ea"/>
                <a:cs typeface="Arial Unicode MS"/>
              </a:rPr>
              <a:t>웹 </a:t>
            </a:r>
            <a:r>
              <a:rPr lang="en-US" altLang="ko-KR" sz="2400" dirty="0">
                <a:latin typeface="+mn-ea"/>
                <a:cs typeface="Arial Unicode MS"/>
              </a:rPr>
              <a:t>API</a:t>
            </a:r>
            <a:r>
              <a:rPr lang="ko-KR" altLang="en-US" sz="2400" dirty="0" err="1">
                <a:latin typeface="+mn-ea"/>
                <a:cs typeface="Arial Unicode MS"/>
              </a:rPr>
              <a:t>를</a:t>
            </a:r>
            <a:r>
              <a:rPr lang="ko-KR" altLang="en-US" sz="2400" dirty="0">
                <a:latin typeface="+mn-ea"/>
                <a:cs typeface="Arial Unicode MS"/>
              </a:rPr>
              <a:t> 제공하는 이유</a:t>
            </a: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대부분의 웹 서비스는 정보를 웹 사이트를 통해 제공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이러한 정보는 </a:t>
            </a:r>
            <a:r>
              <a:rPr lang="ko-KR" altLang="en-US" dirty="0" err="1">
                <a:latin typeface="+mn-ea"/>
                <a:cs typeface="Arial Unicode MS"/>
              </a:rPr>
              <a:t>크롤링의</a:t>
            </a:r>
            <a:r>
              <a:rPr lang="ko-KR" altLang="en-US" dirty="0">
                <a:latin typeface="+mn-ea"/>
                <a:cs typeface="Arial Unicode MS"/>
              </a:rPr>
              <a:t> 표적이 됨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수많은 개발자들이 크롤링하면 서버에 큰 부하가 걸림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어차피 </a:t>
            </a:r>
            <a:r>
              <a:rPr lang="ko-KR" altLang="en-US" dirty="0" err="1">
                <a:latin typeface="+mn-ea"/>
                <a:cs typeface="Arial Unicode MS"/>
              </a:rPr>
              <a:t>크롤링될</a:t>
            </a:r>
            <a:r>
              <a:rPr lang="ko-KR" altLang="en-US" dirty="0">
                <a:latin typeface="+mn-ea"/>
                <a:cs typeface="Arial Unicode MS"/>
              </a:rPr>
              <a:t> 것이라면  차라리 웹 </a:t>
            </a:r>
            <a:r>
              <a:rPr lang="en-US" altLang="ko-KR" dirty="0">
                <a:latin typeface="+mn-ea"/>
                <a:cs typeface="Arial Unicode MS"/>
              </a:rPr>
              <a:t>API</a:t>
            </a:r>
            <a:r>
              <a:rPr lang="ko-KR" altLang="en-US" dirty="0" err="1">
                <a:latin typeface="+mn-ea"/>
                <a:cs typeface="Arial Unicode MS"/>
              </a:rPr>
              <a:t>를</a:t>
            </a:r>
            <a:r>
              <a:rPr lang="ko-KR" altLang="en-US" dirty="0">
                <a:latin typeface="+mn-ea"/>
                <a:cs typeface="Arial Unicode MS"/>
              </a:rPr>
              <a:t> 미리 제공해서 서버의 부담을 줄이는 것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웹 </a:t>
            </a:r>
            <a:r>
              <a:rPr lang="en-US" altLang="ko-KR" dirty="0">
                <a:latin typeface="+mn-ea"/>
                <a:cs typeface="Arial Unicode MS"/>
              </a:rPr>
              <a:t>API</a:t>
            </a:r>
            <a:r>
              <a:rPr lang="ko-KR" altLang="en-US" dirty="0" err="1">
                <a:latin typeface="+mn-ea"/>
                <a:cs typeface="Arial Unicode MS"/>
              </a:rPr>
              <a:t>를</a:t>
            </a:r>
            <a:r>
              <a:rPr lang="ko-KR" altLang="en-US" dirty="0">
                <a:latin typeface="+mn-ea"/>
                <a:cs typeface="Arial Unicode MS"/>
              </a:rPr>
              <a:t> 제공해서  상품을  알리거나  구매할  기회를  더 많이 주는 경우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옥션</a:t>
            </a:r>
            <a:r>
              <a:rPr lang="en-US" altLang="ko-KR" dirty="0">
                <a:latin typeface="+mn-ea"/>
                <a:cs typeface="Arial Unicode MS"/>
              </a:rPr>
              <a:t>, </a:t>
            </a:r>
            <a:r>
              <a:rPr lang="ko-KR" altLang="en-US" dirty="0" err="1">
                <a:latin typeface="+mn-ea"/>
                <a:cs typeface="Arial Unicode MS"/>
              </a:rPr>
              <a:t>지마켓</a:t>
            </a:r>
            <a:r>
              <a:rPr lang="en-US" altLang="ko-KR" dirty="0">
                <a:latin typeface="+mn-ea"/>
                <a:cs typeface="Arial Unicode MS"/>
              </a:rPr>
              <a:t>, 11</a:t>
            </a:r>
            <a:r>
              <a:rPr lang="ko-KR" altLang="en-US" dirty="0">
                <a:latin typeface="+mn-ea"/>
                <a:cs typeface="Arial Unicode MS"/>
              </a:rPr>
              <a:t>번가</a:t>
            </a:r>
            <a:r>
              <a:rPr lang="en-US" altLang="ko-KR" dirty="0">
                <a:latin typeface="+mn-ea"/>
                <a:cs typeface="Arial Unicode MS"/>
              </a:rPr>
              <a:t>, </a:t>
            </a:r>
            <a:r>
              <a:rPr lang="ko-KR" altLang="en-US" dirty="0">
                <a:latin typeface="+mn-ea"/>
                <a:cs typeface="Arial Unicode MS"/>
              </a:rPr>
              <a:t>아마존</a:t>
            </a:r>
            <a:r>
              <a:rPr lang="en-US" altLang="ko-KR" dirty="0">
                <a:latin typeface="+mn-ea"/>
                <a:cs typeface="Arial Unicode MS"/>
              </a:rPr>
              <a:t>(Amazon) </a:t>
            </a:r>
            <a:r>
              <a:rPr lang="ko-KR" altLang="en-US" dirty="0">
                <a:latin typeface="+mn-ea"/>
                <a:cs typeface="Arial Unicode MS"/>
              </a:rPr>
              <a:t>등의 사이트는 상품 검색 </a:t>
            </a:r>
            <a:r>
              <a:rPr lang="en-US" altLang="ko-KR" dirty="0">
                <a:latin typeface="+mn-ea"/>
                <a:cs typeface="Arial Unicode MS"/>
              </a:rPr>
              <a:t>API</a:t>
            </a:r>
            <a:r>
              <a:rPr lang="ko-KR" altLang="en-US" dirty="0" err="1">
                <a:latin typeface="+mn-ea"/>
                <a:cs typeface="Arial Unicode MS"/>
              </a:rPr>
              <a:t>를</a:t>
            </a:r>
            <a:r>
              <a:rPr lang="ko-KR" altLang="en-US" dirty="0">
                <a:latin typeface="+mn-ea"/>
                <a:cs typeface="Arial Unicode MS"/>
              </a:rPr>
              <a:t> 제공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  <a:cs typeface="Arial Unicode MS"/>
            </a:endParaRPr>
          </a:p>
          <a:p>
            <a:pPr marL="12700" algn="just">
              <a:lnSpc>
                <a:spcPct val="150000"/>
              </a:lnSpc>
            </a:pPr>
            <a:r>
              <a:rPr lang="ko-KR" altLang="en-US" sz="2400" dirty="0">
                <a:latin typeface="+mn-ea"/>
                <a:cs typeface="Arial Unicode MS"/>
              </a:rPr>
              <a:t>웹 </a:t>
            </a:r>
            <a:r>
              <a:rPr lang="en-US" altLang="ko-KR" sz="2400" dirty="0">
                <a:latin typeface="+mn-ea"/>
                <a:cs typeface="Arial Unicode MS"/>
              </a:rPr>
              <a:t>API</a:t>
            </a:r>
            <a:r>
              <a:rPr lang="ko-KR" altLang="en-US" sz="2400" dirty="0">
                <a:latin typeface="+mn-ea"/>
                <a:cs typeface="Arial Unicode MS"/>
              </a:rPr>
              <a:t>의 단점</a:t>
            </a:r>
            <a:endParaRPr lang="ko-KR" altLang="en-US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웹</a:t>
            </a:r>
            <a:r>
              <a:rPr lang="en-US" altLang="ko-KR" dirty="0">
                <a:latin typeface="+mn-ea"/>
                <a:cs typeface="Arial Unicode MS"/>
              </a:rPr>
              <a:t>API </a:t>
            </a:r>
            <a:r>
              <a:rPr lang="ko-KR" altLang="en-US" dirty="0">
                <a:latin typeface="+mn-ea"/>
                <a:cs typeface="Arial Unicode MS"/>
              </a:rPr>
              <a:t>제공자의 사정으로 인해 웹</a:t>
            </a:r>
            <a:r>
              <a:rPr lang="en-US" altLang="ko-KR" dirty="0">
                <a:latin typeface="+mn-ea"/>
                <a:cs typeface="Arial Unicode MS"/>
              </a:rPr>
              <a:t>API</a:t>
            </a:r>
            <a:r>
              <a:rPr lang="ko-KR" altLang="en-US" dirty="0">
                <a:latin typeface="+mn-ea"/>
                <a:cs typeface="Arial Unicode MS"/>
              </a:rPr>
              <a:t>가 없어지거나 사양 변경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여러 명이 사용하던 웹 서비스도 갑자기 서비스가 정지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23396416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xmlns="" id="{54AA69F6-9B26-4E4D-AD51-56E30CC3193B}"/>
              </a:ext>
            </a:extLst>
          </p:cNvPr>
          <p:cNvSpPr txBox="1"/>
          <p:nvPr/>
        </p:nvSpPr>
        <p:spPr>
          <a:xfrm>
            <a:off x="271463" y="193675"/>
            <a:ext cx="9525000" cy="21624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ko-KR" altLang="en-US" sz="2400" dirty="0">
                <a:latin typeface="+mn-ea"/>
                <a:cs typeface="Arial Unicode MS"/>
              </a:rPr>
              <a:t>웹 </a:t>
            </a:r>
            <a:r>
              <a:rPr lang="en-US" altLang="ko-KR" sz="2400" dirty="0">
                <a:latin typeface="+mn-ea"/>
                <a:cs typeface="Arial Unicode MS"/>
              </a:rPr>
              <a:t>API </a:t>
            </a:r>
            <a:r>
              <a:rPr lang="ko-KR" altLang="en-US" sz="2400" dirty="0">
                <a:latin typeface="+mn-ea"/>
                <a:cs typeface="Arial Unicode MS"/>
              </a:rPr>
              <a:t>사용해보기 </a:t>
            </a:r>
            <a:r>
              <a:rPr lang="en-US" altLang="ko-KR" sz="2400" dirty="0">
                <a:latin typeface="+mn-ea"/>
                <a:cs typeface="Arial Unicode MS"/>
              </a:rPr>
              <a:t>- </a:t>
            </a:r>
            <a:r>
              <a:rPr lang="en-US" altLang="ko-KR" sz="2400" dirty="0" err="1">
                <a:latin typeface="+mn-ea"/>
                <a:cs typeface="Arial Unicode MS"/>
              </a:rPr>
              <a:t>OpenWeatherMap</a:t>
            </a:r>
            <a:r>
              <a:rPr lang="ko-KR" altLang="en-US" sz="2400" dirty="0">
                <a:latin typeface="+mn-ea"/>
                <a:cs typeface="Arial Unicode MS"/>
              </a:rPr>
              <a:t>의 날씨 정보</a:t>
            </a: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OpenWeatherMap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12700" algn="just">
              <a:lnSpc>
                <a:spcPct val="150000"/>
              </a:lnSpc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 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  <a:hlinkClick r:id="rId2"/>
              </a:rPr>
              <a:t>http://openweathermap.org/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  <a:cs typeface="Arial Unicode MS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xmlns="" id="{F00A44AD-BE3D-514E-BFCE-D5C008981A01}"/>
              </a:ext>
            </a:extLst>
          </p:cNvPr>
          <p:cNvSpPr/>
          <p:nvPr/>
        </p:nvSpPr>
        <p:spPr>
          <a:xfrm>
            <a:off x="461963" y="1717674"/>
            <a:ext cx="9143206" cy="53966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397922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xmlns="" id="{54AA69F6-9B26-4E4D-AD51-56E30CC3193B}"/>
              </a:ext>
            </a:extLst>
          </p:cNvPr>
          <p:cNvSpPr txBox="1"/>
          <p:nvPr/>
        </p:nvSpPr>
        <p:spPr>
          <a:xfrm>
            <a:off x="271463" y="193675"/>
            <a:ext cx="9525000" cy="7793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사용자 등록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OpenWeatherMap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&gt; Sign Up)</a:t>
            </a:r>
          </a:p>
          <a:p>
            <a:pPr marL="12700" algn="just">
              <a:lnSpc>
                <a:spcPct val="150000"/>
              </a:lnSpc>
            </a:pP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     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  <a:hlinkClick r:id="rId2"/>
              </a:rPr>
              <a:t>https://home.openweathermap.org/users/sign_up</a:t>
            </a:r>
            <a:endParaRPr lang="en-US" altLang="ko-KR" spc="-10" dirty="0">
              <a:solidFill>
                <a:srgbClr val="231F20"/>
              </a:solidFill>
              <a:latin typeface="나눔고딕코딩"/>
              <a:cs typeface="나눔고딕코딩"/>
            </a:endParaRPr>
          </a:p>
        </p:txBody>
      </p:sp>
      <p:sp>
        <p:nvSpPr>
          <p:cNvPr id="4" name="object 12">
            <a:extLst>
              <a:ext uri="{FF2B5EF4-FFF2-40B4-BE49-F238E27FC236}">
                <a16:creationId xmlns:a16="http://schemas.microsoft.com/office/drawing/2014/main" xmlns="" id="{43B02447-B59D-B24C-BED6-FE74CA195263}"/>
              </a:ext>
            </a:extLst>
          </p:cNvPr>
          <p:cNvSpPr/>
          <p:nvPr/>
        </p:nvSpPr>
        <p:spPr>
          <a:xfrm>
            <a:off x="461963" y="1184275"/>
            <a:ext cx="9166146" cy="541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183768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xmlns="" id="{54AA69F6-9B26-4E4D-AD51-56E30CC3193B}"/>
              </a:ext>
            </a:extLst>
          </p:cNvPr>
          <p:cNvSpPr txBox="1"/>
          <p:nvPr/>
        </p:nvSpPr>
        <p:spPr>
          <a:xfrm>
            <a:off x="271463" y="193675"/>
            <a:ext cx="9525000" cy="11948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[API Keys]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 탭에서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API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키 확인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Key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는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32</a:t>
            </a:r>
            <a:r>
              <a:rPr lang="ko-KR" altLang="en-US" dirty="0" err="1">
                <a:solidFill>
                  <a:srgbClr val="231F20"/>
                </a:solidFill>
                <a:latin typeface="나눔고딕코딩"/>
                <a:cs typeface="나눔고딕코딩"/>
              </a:rPr>
              <a:t>자길이의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 알파벳과 숫자 조합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xmlns="" id="{1CE5BC8C-581F-9D41-AF91-6A2320B3823F}"/>
              </a:ext>
            </a:extLst>
          </p:cNvPr>
          <p:cNvSpPr/>
          <p:nvPr/>
        </p:nvSpPr>
        <p:spPr>
          <a:xfrm>
            <a:off x="479673" y="1108075"/>
            <a:ext cx="9166144" cy="5410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77451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232570" y="225353"/>
            <a:ext cx="9753599" cy="66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"/>
            <a:r>
              <a:rPr lang="en-US" altLang="ko-KR" spc="15" dirty="0">
                <a:solidFill>
                  <a:srgbClr val="58595B"/>
                </a:solidFill>
                <a:latin typeface="Arial Unicode MS"/>
                <a:cs typeface="Arial Unicode MS"/>
              </a:rPr>
              <a:t>file:</a:t>
            </a:r>
            <a:r>
              <a:rPr lang="en-US" altLang="ko-KR" spc="-20" dirty="0">
                <a:solidFill>
                  <a:srgbClr val="58595B"/>
                </a:solidFill>
                <a:latin typeface="Arial Unicode MS"/>
                <a:cs typeface="Arial Unicode MS"/>
              </a:rPr>
              <a:t> </a:t>
            </a:r>
            <a:r>
              <a:rPr lang="en-US" altLang="ko-KR" spc="15" dirty="0" err="1">
                <a:solidFill>
                  <a:srgbClr val="58595B"/>
                </a:solidFill>
                <a:latin typeface="Arial Unicode MS"/>
                <a:cs typeface="Arial Unicode MS"/>
              </a:rPr>
              <a:t>src</a:t>
            </a:r>
            <a:r>
              <a:rPr lang="en-US" altLang="ko-KR" spc="15" dirty="0">
                <a:solidFill>
                  <a:srgbClr val="58595B"/>
                </a:solidFill>
                <a:latin typeface="Arial Unicode MS"/>
                <a:cs typeface="Arial Unicode MS"/>
              </a:rPr>
              <a:t>/ch2/</a:t>
            </a:r>
            <a:r>
              <a:rPr lang="en-US" altLang="ko-KR" spc="15" dirty="0" err="1">
                <a:solidFill>
                  <a:srgbClr val="58595B"/>
                </a:solidFill>
                <a:latin typeface="Arial Unicode MS"/>
                <a:cs typeface="Arial Unicode MS"/>
              </a:rPr>
              <a:t>api-weather.py</a:t>
            </a:r>
            <a:endParaRPr lang="en-US" altLang="ko-KR" dirty="0">
              <a:latin typeface="Arial Unicode MS"/>
              <a:cs typeface="Arial Unicode MS"/>
            </a:endParaRPr>
          </a:p>
          <a:p>
            <a:pPr marL="6350">
              <a:spcBef>
                <a:spcPts val="25"/>
              </a:spcBef>
            </a:pPr>
            <a:endParaRPr lang="en-US" altLang="ko-KR" dirty="0">
              <a:latin typeface="Times New Roman"/>
              <a:cs typeface="Times New Roman"/>
            </a:endParaRPr>
          </a:p>
          <a:p>
            <a:pPr marL="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import</a:t>
            </a:r>
            <a:r>
              <a:rPr lang="en-US" altLang="ko-KR" spc="-14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requests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6350">
              <a:spcBef>
                <a:spcPts val="340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import</a:t>
            </a:r>
            <a:r>
              <a:rPr lang="en-US" altLang="ko-KR" spc="-14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json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6350">
              <a:spcBef>
                <a:spcPts val="35"/>
              </a:spcBef>
            </a:pPr>
            <a:endParaRPr lang="en-US" altLang="ko-KR" dirty="0">
              <a:latin typeface="Times New Roman"/>
              <a:cs typeface="Times New Roman"/>
            </a:endParaRPr>
          </a:p>
          <a:p>
            <a:pPr marL="6350" marR="1687830">
              <a:lnSpc>
                <a:spcPct val="135400"/>
              </a:lnSpc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#</a:t>
            </a:r>
            <a:r>
              <a:rPr lang="en-US" altLang="ko-KR" spc="-9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API</a:t>
            </a:r>
            <a:r>
              <a:rPr lang="en-US" altLang="ko-KR" spc="-5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키를</a:t>
            </a:r>
            <a:r>
              <a:rPr lang="ko-KR" altLang="en-US" spc="-9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35" dirty="0">
                <a:solidFill>
                  <a:srgbClr val="231F20"/>
                </a:solidFill>
                <a:latin typeface="나눔고딕코딩"/>
                <a:cs typeface="나눔고딕코딩"/>
              </a:rPr>
              <a:t>지정합니다</a:t>
            </a:r>
            <a:r>
              <a:rPr lang="en-US" altLang="ko-KR" spc="-35" dirty="0">
                <a:solidFill>
                  <a:srgbClr val="231F20"/>
                </a:solidFill>
                <a:latin typeface="나눔고딕코딩"/>
                <a:cs typeface="나눔고딕코딩"/>
              </a:rPr>
              <a:t>.</a:t>
            </a:r>
            <a:r>
              <a:rPr lang="ko-KR" altLang="en-US" spc="-9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자신의</a:t>
            </a:r>
            <a:r>
              <a:rPr lang="ko-KR" altLang="en-US" spc="-9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키로</a:t>
            </a:r>
            <a:r>
              <a:rPr lang="ko-KR" altLang="en-US" spc="-9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변경해서</a:t>
            </a:r>
            <a:r>
              <a:rPr lang="ko-KR" altLang="en-US" spc="-9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35" dirty="0">
                <a:solidFill>
                  <a:srgbClr val="231F20"/>
                </a:solidFill>
                <a:latin typeface="나눔고딕코딩"/>
                <a:cs typeface="나눔고딕코딩"/>
              </a:rPr>
              <a:t>사용해주세요</a:t>
            </a:r>
            <a:r>
              <a:rPr lang="en-US" altLang="ko-KR" spc="-35" dirty="0">
                <a:solidFill>
                  <a:srgbClr val="231F20"/>
                </a:solidFill>
                <a:latin typeface="나눔고딕코딩"/>
                <a:cs typeface="나눔고딕코딩"/>
              </a:rPr>
              <a:t>.</a:t>
            </a:r>
            <a:r>
              <a:rPr lang="ko-KR" altLang="en-US" spc="-9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---</a:t>
            </a:r>
            <a:r>
              <a:rPr lang="ko-KR" altLang="en-US" spc="-9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(※1)  </a:t>
            </a:r>
          </a:p>
          <a:p>
            <a:pPr marL="6350" marR="1687830">
              <a:lnSpc>
                <a:spcPct val="135400"/>
              </a:lnSpc>
            </a:pP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apikey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=</a:t>
            </a:r>
            <a:r>
              <a:rPr lang="en-US" altLang="ko-KR" spc="-9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5" dirty="0">
                <a:solidFill>
                  <a:srgbClr val="231F20"/>
                </a:solidFill>
                <a:latin typeface="나눔고딕코딩"/>
                <a:cs typeface="나눔고딕코딩"/>
              </a:rPr>
              <a:t>"474d59dd890c4108f62f192e0c6fce01"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6350">
              <a:spcBef>
                <a:spcPts val="30"/>
              </a:spcBef>
            </a:pPr>
            <a:endParaRPr lang="en-US" altLang="ko-KR" dirty="0">
              <a:latin typeface="Times New Roman"/>
              <a:cs typeface="Times New Roman"/>
            </a:endParaRPr>
          </a:p>
          <a:p>
            <a:pPr marL="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#</a:t>
            </a:r>
            <a:r>
              <a:rPr lang="en-US" altLang="ko-KR" spc="-9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날씨를</a:t>
            </a:r>
            <a:r>
              <a:rPr lang="ko-KR" altLang="en-US" spc="-9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확인할</a:t>
            </a:r>
            <a:r>
              <a:rPr lang="ko-KR" altLang="en-US" spc="-9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도시</a:t>
            </a:r>
            <a:r>
              <a:rPr lang="ko-KR" altLang="en-US" spc="-9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지정하기</a:t>
            </a:r>
            <a:r>
              <a:rPr lang="ko-KR" altLang="en-US" spc="-9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---</a:t>
            </a:r>
            <a:r>
              <a:rPr lang="ko-KR" altLang="en-US" spc="-9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(※2)</a:t>
            </a:r>
            <a:endParaRPr lang="ko-KR" altLang="en-US" dirty="0">
              <a:latin typeface="나눔고딕코딩"/>
              <a:cs typeface="나눔고딕코딩"/>
            </a:endParaRPr>
          </a:p>
          <a:p>
            <a:pPr marL="6350">
              <a:spcBef>
                <a:spcPts val="340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cities</a:t>
            </a:r>
            <a:r>
              <a:rPr lang="en-US" altLang="ko-KR" spc="-5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=</a:t>
            </a:r>
            <a:r>
              <a:rPr lang="en-US" altLang="ko-KR" spc="-8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["</a:t>
            </a:r>
            <a:r>
              <a:rPr lang="en-US" altLang="ko-KR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Seoul,KR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",</a:t>
            </a:r>
            <a:r>
              <a:rPr lang="en-US" altLang="ko-KR" spc="-8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"</a:t>
            </a:r>
            <a:r>
              <a:rPr lang="en-US" altLang="ko-KR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Tokyo,JP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",</a:t>
            </a:r>
            <a:r>
              <a:rPr lang="en-US" altLang="ko-KR" spc="-8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"New</a:t>
            </a:r>
            <a:r>
              <a:rPr lang="en-US" altLang="ko-KR" spc="-5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1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York,US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"]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6350">
              <a:spcBef>
                <a:spcPts val="340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#</a:t>
            </a:r>
            <a:r>
              <a:rPr lang="en-US" altLang="ko-KR" spc="-10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API</a:t>
            </a:r>
            <a:r>
              <a:rPr lang="en-US" altLang="ko-KR" spc="-6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지정</a:t>
            </a:r>
            <a:r>
              <a:rPr lang="ko-KR" altLang="en-US" spc="-10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---</a:t>
            </a:r>
            <a:r>
              <a:rPr lang="ko-KR" altLang="en-US" spc="-10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(※3)</a:t>
            </a:r>
            <a:endParaRPr lang="ko-KR" altLang="en-US" dirty="0">
              <a:latin typeface="나눔고딕코딩"/>
              <a:cs typeface="나눔고딕코딩"/>
            </a:endParaRPr>
          </a:p>
          <a:p>
            <a:pPr marL="6350">
              <a:spcBef>
                <a:spcPts val="340"/>
              </a:spcBef>
            </a:pP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api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=</a:t>
            </a:r>
            <a:r>
              <a:rPr lang="en-US" altLang="ko-KR" spc="9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"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  <a:hlinkClick r:id="rId2"/>
              </a:rPr>
              <a:t>http://api.openweathermap.org/data/2.5/weather?q=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{city}&amp;APPID={key}"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6350">
              <a:spcBef>
                <a:spcPts val="35"/>
              </a:spcBef>
            </a:pPr>
            <a:endParaRPr lang="en-US" altLang="ko-KR" dirty="0">
              <a:latin typeface="Times New Roman"/>
              <a:cs typeface="Times New Roman"/>
            </a:endParaRPr>
          </a:p>
          <a:p>
            <a:pPr marL="6350" marR="2556510">
              <a:lnSpc>
                <a:spcPct val="135400"/>
              </a:lnSpc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#</a:t>
            </a:r>
            <a:r>
              <a:rPr lang="en-US" altLang="ko-KR" spc="-9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2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켈빈</a:t>
            </a:r>
            <a:r>
              <a:rPr lang="ko-KR" altLang="en-US" spc="-9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온도를</a:t>
            </a:r>
            <a:r>
              <a:rPr lang="ko-KR" altLang="en-US" spc="-9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섭씨</a:t>
            </a:r>
            <a:r>
              <a:rPr lang="ko-KR" altLang="en-US" spc="-9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온도로</a:t>
            </a:r>
            <a:r>
              <a:rPr lang="ko-KR" altLang="en-US" spc="-9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변환하는</a:t>
            </a:r>
            <a:r>
              <a:rPr lang="ko-KR" altLang="en-US" spc="-9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함수</a:t>
            </a:r>
            <a:r>
              <a:rPr lang="ko-KR" altLang="en-US" spc="-9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---</a:t>
            </a:r>
            <a:r>
              <a:rPr lang="ko-KR" altLang="en-US" spc="-9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(※4)  </a:t>
            </a:r>
          </a:p>
          <a:p>
            <a:pPr marL="6350" marR="2556510">
              <a:lnSpc>
                <a:spcPct val="135400"/>
              </a:lnSpc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k2c</a:t>
            </a:r>
            <a:r>
              <a:rPr lang="en-US" altLang="ko-KR" spc="-5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=</a:t>
            </a:r>
            <a:r>
              <a:rPr lang="en-US" altLang="ko-KR" spc="-9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lambda</a:t>
            </a:r>
            <a:r>
              <a:rPr lang="en-US" altLang="ko-KR" spc="-5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k:</a:t>
            </a:r>
            <a:r>
              <a:rPr lang="en-US" altLang="ko-KR" spc="-9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k</a:t>
            </a:r>
            <a:r>
              <a:rPr lang="en-US" altLang="ko-KR" spc="-5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-</a:t>
            </a:r>
            <a:r>
              <a:rPr lang="en-US" altLang="ko-KR" spc="-9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273.15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6350">
              <a:spcBef>
                <a:spcPts val="35"/>
              </a:spcBef>
            </a:pPr>
            <a:endParaRPr lang="en-US" altLang="ko-KR" dirty="0">
              <a:latin typeface="Times New Roman"/>
              <a:cs typeface="Times New Roman"/>
            </a:endParaRPr>
          </a:p>
          <a:p>
            <a:pPr marL="6350" marR="3227070">
              <a:lnSpc>
                <a:spcPct val="135400"/>
              </a:lnSpc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#</a:t>
            </a:r>
            <a:r>
              <a:rPr lang="en-US" altLang="ko-KR" spc="-9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각</a:t>
            </a:r>
            <a:r>
              <a:rPr lang="ko-KR" altLang="en-US" spc="-9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도시의</a:t>
            </a:r>
            <a:r>
              <a:rPr lang="ko-KR" altLang="en-US" spc="-9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정보</a:t>
            </a:r>
            <a:r>
              <a:rPr lang="ko-KR" altLang="en-US" spc="-9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추출하기</a:t>
            </a:r>
            <a:r>
              <a:rPr lang="ko-KR" altLang="en-US" spc="-9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---</a:t>
            </a:r>
            <a:r>
              <a:rPr lang="ko-KR" altLang="en-US" spc="-9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(※5)  </a:t>
            </a:r>
          </a:p>
          <a:p>
            <a:pPr marL="6350" marR="3227070">
              <a:lnSpc>
                <a:spcPct val="135400"/>
              </a:lnSpc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for name in</a:t>
            </a:r>
            <a:r>
              <a:rPr lang="en-US" altLang="ko-KR" spc="-22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cities:</a:t>
            </a:r>
          </a:p>
          <a:p>
            <a:pPr marL="6350" marR="3227070">
              <a:lnSpc>
                <a:spcPct val="135400"/>
              </a:lnSpc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#</a:t>
            </a:r>
            <a:r>
              <a:rPr lang="en-US" altLang="ko-KR" spc="-10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API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의</a:t>
            </a:r>
            <a:r>
              <a:rPr lang="ko-KR" altLang="en-US" spc="-10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URL</a:t>
            </a:r>
            <a:r>
              <a:rPr lang="en-US" altLang="ko-KR" spc="-6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구성하기</a:t>
            </a:r>
            <a:r>
              <a:rPr lang="ko-KR" altLang="en-US" spc="-10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---</a:t>
            </a:r>
            <a:r>
              <a:rPr lang="ko-KR" altLang="en-US" spc="-10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(※6)</a:t>
            </a:r>
            <a:endParaRPr lang="ko-KR" altLang="en-US" dirty="0">
              <a:latin typeface="나눔고딕코딩"/>
              <a:cs typeface="나눔고딕코딩"/>
            </a:endParaRPr>
          </a:p>
          <a:p>
            <a:pPr marL="6350">
              <a:spcBef>
                <a:spcPts val="340"/>
              </a:spcBef>
            </a:pP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url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= </a:t>
            </a:r>
            <a:r>
              <a:rPr lang="en-US" altLang="ko-KR" spc="-1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api.format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(city=name,</a:t>
            </a:r>
            <a:r>
              <a:rPr lang="en-US" altLang="ko-KR" spc="-19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5" dirty="0">
                <a:solidFill>
                  <a:srgbClr val="231F20"/>
                </a:solidFill>
                <a:latin typeface="나눔고딕코딩"/>
                <a:cs typeface="나눔고딕코딩"/>
              </a:rPr>
              <a:t>key=</a:t>
            </a:r>
            <a:r>
              <a:rPr lang="en-US" altLang="ko-KR" spc="-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apikey</a:t>
            </a:r>
            <a:r>
              <a:rPr lang="en-US" altLang="ko-KR" spc="-5" dirty="0">
                <a:solidFill>
                  <a:srgbClr val="231F20"/>
                </a:solidFill>
                <a:latin typeface="나눔고딕코딩"/>
                <a:cs typeface="나눔고딕코딩"/>
              </a:rPr>
              <a:t>)</a:t>
            </a:r>
            <a:endParaRPr lang="en-US" altLang="ko-KR" dirty="0">
              <a:latin typeface="나눔고딕코딩"/>
              <a:cs typeface="나눔고딕코딩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xmlns="" id="{6DFCA483-D67B-784E-BAE8-EED858F1B848}"/>
              </a:ext>
            </a:extLst>
          </p:cNvPr>
          <p:cNvSpPr/>
          <p:nvPr/>
        </p:nvSpPr>
        <p:spPr>
          <a:xfrm flipV="1">
            <a:off x="232569" y="528956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838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232570" y="225353"/>
            <a:ext cx="9753599" cy="49447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">
              <a:spcBef>
                <a:spcPts val="340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#</a:t>
            </a:r>
            <a:r>
              <a:rPr lang="en-US" altLang="ko-KR" spc="-10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API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에</a:t>
            </a:r>
            <a:r>
              <a:rPr lang="ko-KR" altLang="en-US" spc="-10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요청을</a:t>
            </a:r>
            <a:r>
              <a:rPr lang="ko-KR" altLang="en-US" spc="-10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보내</a:t>
            </a:r>
            <a:r>
              <a:rPr lang="ko-KR" altLang="en-US" spc="-10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데이터</a:t>
            </a:r>
            <a:r>
              <a:rPr lang="ko-KR" altLang="en-US" spc="-10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40" dirty="0">
                <a:solidFill>
                  <a:srgbClr val="231F20"/>
                </a:solidFill>
                <a:latin typeface="나눔고딕코딩"/>
                <a:cs typeface="나눔고딕코딩"/>
              </a:rPr>
              <a:t>추출하기</a:t>
            </a:r>
            <a:endParaRPr lang="ko-KR" altLang="en-US" dirty="0">
              <a:latin typeface="나눔고딕코딩"/>
              <a:cs typeface="나눔고딕코딩"/>
            </a:endParaRPr>
          </a:p>
          <a:p>
            <a:pPr marL="6350">
              <a:spcBef>
                <a:spcPts val="340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r =</a:t>
            </a:r>
            <a:r>
              <a:rPr lang="en-US" altLang="ko-KR" spc="-21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requests.get</a:t>
            </a:r>
            <a:r>
              <a:rPr lang="en-US" altLang="ko-KR" spc="-5" dirty="0">
                <a:solidFill>
                  <a:srgbClr val="231F20"/>
                </a:solidFill>
                <a:latin typeface="나눔고딕코딩"/>
                <a:cs typeface="나눔고딕코딩"/>
              </a:rPr>
              <a:t>(</a:t>
            </a:r>
            <a:r>
              <a:rPr lang="en-US" altLang="ko-KR" spc="-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url</a:t>
            </a:r>
            <a:r>
              <a:rPr lang="en-US" altLang="ko-KR" spc="-5" dirty="0">
                <a:solidFill>
                  <a:srgbClr val="231F20"/>
                </a:solidFill>
                <a:latin typeface="나눔고딕코딩"/>
                <a:cs typeface="나눔고딕코딩"/>
              </a:rPr>
              <a:t>)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6350" marR="2744470">
              <a:lnSpc>
                <a:spcPct val="135400"/>
              </a:lnSpc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#</a:t>
            </a:r>
            <a:r>
              <a:rPr lang="en-US" altLang="ko-KR" spc="-9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결과를</a:t>
            </a:r>
            <a:r>
              <a:rPr lang="ko-KR" altLang="en-US" spc="-9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JSON</a:t>
            </a:r>
            <a:r>
              <a:rPr lang="en-US" altLang="ko-KR" spc="-5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형식으로</a:t>
            </a:r>
            <a:r>
              <a:rPr lang="ko-KR" altLang="en-US" spc="-9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변환하기</a:t>
            </a:r>
            <a:r>
              <a:rPr lang="ko-KR" altLang="en-US" spc="-9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---</a:t>
            </a:r>
            <a:r>
              <a:rPr lang="ko-KR" altLang="en-US" spc="-9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(※7)  </a:t>
            </a:r>
          </a:p>
          <a:p>
            <a:pPr marL="6350" marR="2744470">
              <a:lnSpc>
                <a:spcPct val="135400"/>
              </a:lnSpc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data =</a:t>
            </a:r>
            <a:r>
              <a:rPr lang="en-US" altLang="ko-KR" spc="-16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1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json.loads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(</a:t>
            </a:r>
            <a:r>
              <a:rPr lang="en-US" altLang="ko-KR" spc="-1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r.text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)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6350">
              <a:spcBef>
                <a:spcPts val="340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#</a:t>
            </a:r>
            <a:r>
              <a:rPr lang="en-US" altLang="ko-KR" spc="-10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결과</a:t>
            </a:r>
            <a:r>
              <a:rPr lang="ko-KR" altLang="en-US" spc="-10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출력하기</a:t>
            </a:r>
            <a:r>
              <a:rPr lang="ko-KR" altLang="en-US" spc="-10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---</a:t>
            </a:r>
            <a:r>
              <a:rPr lang="ko-KR" altLang="en-US" spc="-10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(※8)</a:t>
            </a:r>
            <a:endParaRPr lang="ko-KR" altLang="en-US" dirty="0">
              <a:latin typeface="나눔고딕코딩"/>
              <a:cs typeface="나눔고딕코딩"/>
            </a:endParaRPr>
          </a:p>
          <a:p>
            <a:pPr marL="6350">
              <a:spcBef>
                <a:spcPts val="340"/>
              </a:spcBef>
            </a:pP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print("+ </a:t>
            </a:r>
            <a:r>
              <a:rPr lang="ko-KR" altLang="en-US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도시 </a:t>
            </a:r>
            <a:r>
              <a:rPr lang="en-US" altLang="ko-KR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=",</a:t>
            </a:r>
            <a:r>
              <a:rPr lang="ko-KR" altLang="en-US" spc="-24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data["name"])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6350">
              <a:spcBef>
                <a:spcPts val="340"/>
              </a:spcBef>
            </a:pP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print("| </a:t>
            </a:r>
            <a:r>
              <a:rPr lang="ko-KR" altLang="en-US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날씨 </a:t>
            </a:r>
            <a:r>
              <a:rPr lang="en-US" altLang="ko-KR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=",</a:t>
            </a:r>
            <a:r>
              <a:rPr lang="ko-KR" altLang="en-US" spc="-19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data["weather"][0]["description"])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6350">
              <a:spcBef>
                <a:spcPts val="340"/>
              </a:spcBef>
            </a:pP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print("| </a:t>
            </a:r>
            <a:r>
              <a:rPr lang="ko-KR" altLang="en-US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최저 기온 </a:t>
            </a:r>
            <a:r>
              <a:rPr lang="en-US" altLang="ko-KR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=",</a:t>
            </a:r>
            <a:r>
              <a:rPr lang="ko-KR" altLang="en-US" spc="-24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k2c(data["main"]["</a:t>
            </a:r>
            <a:r>
              <a:rPr lang="en-US" altLang="ko-KR" spc="-2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temp_min</a:t>
            </a:r>
            <a:r>
              <a:rPr lang="en-US" altLang="ko-KR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"]))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6350">
              <a:spcBef>
                <a:spcPts val="340"/>
              </a:spcBef>
            </a:pP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print("| </a:t>
            </a:r>
            <a:r>
              <a:rPr lang="ko-KR" altLang="en-US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최고 기온 </a:t>
            </a:r>
            <a:r>
              <a:rPr lang="en-US" altLang="ko-KR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=",</a:t>
            </a:r>
            <a:r>
              <a:rPr lang="ko-KR" altLang="en-US" spc="-24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k2c(data["main"]["</a:t>
            </a:r>
            <a:r>
              <a:rPr lang="en-US" altLang="ko-KR" spc="-2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temp_max</a:t>
            </a:r>
            <a:r>
              <a:rPr lang="en-US" altLang="ko-KR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"]))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6350">
              <a:spcBef>
                <a:spcPts val="340"/>
              </a:spcBef>
            </a:pP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print("| </a:t>
            </a:r>
            <a:r>
              <a:rPr lang="ko-KR" altLang="en-US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습도 </a:t>
            </a:r>
            <a:r>
              <a:rPr lang="en-US" altLang="ko-KR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=",</a:t>
            </a:r>
            <a:r>
              <a:rPr lang="ko-KR" altLang="en-US" spc="-28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data["main"]["humidity"])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6350">
              <a:spcBef>
                <a:spcPts val="340"/>
              </a:spcBef>
            </a:pP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print("| </a:t>
            </a:r>
            <a:r>
              <a:rPr lang="ko-KR" altLang="en-US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기압 </a:t>
            </a:r>
            <a:r>
              <a:rPr lang="en-US" altLang="ko-KR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=",</a:t>
            </a:r>
            <a:r>
              <a:rPr lang="ko-KR" altLang="en-US" spc="-28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data["main"]["pressure"])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6350">
              <a:spcBef>
                <a:spcPts val="340"/>
              </a:spcBef>
            </a:pP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print("| </a:t>
            </a:r>
            <a:r>
              <a:rPr lang="ko-KR" altLang="en-US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풍향 </a:t>
            </a:r>
            <a:r>
              <a:rPr lang="en-US" altLang="ko-KR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=",</a:t>
            </a:r>
            <a:r>
              <a:rPr lang="ko-KR" altLang="en-US" spc="-26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data["wind"]["</a:t>
            </a:r>
            <a:r>
              <a:rPr lang="en-US" altLang="ko-KR" spc="-2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deg</a:t>
            </a:r>
            <a:r>
              <a:rPr lang="en-US" altLang="ko-KR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"])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6350" marR="2780030">
              <a:lnSpc>
                <a:spcPct val="135400"/>
              </a:lnSpc>
            </a:pP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print("| </a:t>
            </a:r>
            <a:r>
              <a:rPr lang="ko-KR" altLang="en-US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풍속 </a:t>
            </a:r>
            <a:r>
              <a:rPr lang="en-US" altLang="ko-KR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=",</a:t>
            </a:r>
            <a:r>
              <a:rPr lang="ko-KR" altLang="en-US" spc="-22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data["wind"]["speed"])  </a:t>
            </a:r>
          </a:p>
          <a:p>
            <a:pPr marL="6350" marR="2780030">
              <a:lnSpc>
                <a:spcPct val="135400"/>
              </a:lnSpc>
            </a:pPr>
            <a:r>
              <a:rPr lang="en-US" altLang="ko-KR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print("")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6350" marR="3227070">
              <a:lnSpc>
                <a:spcPct val="135400"/>
              </a:lnSpc>
            </a:pPr>
            <a:endParaRPr lang="en-US" altLang="ko-KR" dirty="0">
              <a:latin typeface="나눔고딕코딩"/>
              <a:cs typeface="나눔고딕코딩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xmlns="" id="{6DFCA483-D67B-784E-BAE8-EED858F1B848}"/>
              </a:ext>
            </a:extLst>
          </p:cNvPr>
          <p:cNvSpPr/>
          <p:nvPr/>
        </p:nvSpPr>
        <p:spPr>
          <a:xfrm flipV="1">
            <a:off x="232569" y="4883599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xmlns="" id="{27CE82E6-4915-594A-9FDD-45098070D763}"/>
              </a:ext>
            </a:extLst>
          </p:cNvPr>
          <p:cNvSpPr txBox="1"/>
          <p:nvPr/>
        </p:nvSpPr>
        <p:spPr>
          <a:xfrm>
            <a:off x="232570" y="5137628"/>
            <a:ext cx="9601200" cy="21698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 marL="156210">
              <a:spcBef>
                <a:spcPts val="675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$ python3</a:t>
            </a:r>
            <a:r>
              <a:rPr lang="en-US" altLang="ko-KR" spc="-16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1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api-weather.py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156210">
              <a:spcBef>
                <a:spcPts val="340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+</a:t>
            </a:r>
            <a:r>
              <a:rPr lang="en-US" altLang="ko-KR" spc="-114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도시</a:t>
            </a:r>
            <a:r>
              <a:rPr lang="ko-KR" altLang="en-US" spc="-114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=</a:t>
            </a:r>
            <a:r>
              <a:rPr lang="ko-KR" altLang="en-US" spc="-114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Seoul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156210">
              <a:spcBef>
                <a:spcPts val="340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|</a:t>
            </a:r>
            <a:r>
              <a:rPr lang="en-US" altLang="ko-KR" spc="-10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날씨</a:t>
            </a:r>
            <a:r>
              <a:rPr lang="ko-KR" altLang="en-US" spc="-10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=</a:t>
            </a:r>
            <a:r>
              <a:rPr lang="ko-KR" altLang="en-US" spc="-10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clear</a:t>
            </a:r>
            <a:r>
              <a:rPr lang="en-US" altLang="ko-KR" spc="-7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sky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156210">
              <a:spcBef>
                <a:spcPts val="340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|</a:t>
            </a:r>
            <a:r>
              <a:rPr lang="en-US" altLang="ko-KR" spc="-10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최저</a:t>
            </a:r>
            <a:r>
              <a:rPr lang="ko-KR" altLang="en-US" spc="-10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기온</a:t>
            </a:r>
            <a:r>
              <a:rPr lang="ko-KR" altLang="en-US" spc="-10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=</a:t>
            </a:r>
            <a:r>
              <a:rPr lang="ko-KR" altLang="en-US" spc="-10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15.0</a:t>
            </a:r>
            <a:endParaRPr lang="ko-KR" altLang="en-US" dirty="0">
              <a:latin typeface="나눔고딕코딩"/>
              <a:cs typeface="나눔고딕코딩"/>
            </a:endParaRPr>
          </a:p>
          <a:p>
            <a:pPr marL="156210">
              <a:spcBef>
                <a:spcPts val="340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|</a:t>
            </a:r>
            <a:r>
              <a:rPr lang="ko-KR" altLang="en-US" spc="-10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최고</a:t>
            </a:r>
            <a:r>
              <a:rPr lang="ko-KR" altLang="en-US" spc="-10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기온</a:t>
            </a:r>
            <a:r>
              <a:rPr lang="ko-KR" altLang="en-US" spc="-10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=</a:t>
            </a:r>
            <a:r>
              <a:rPr lang="ko-KR" altLang="en-US" spc="-10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19.0</a:t>
            </a:r>
            <a:endParaRPr lang="ko-KR" altLang="en-US" dirty="0">
              <a:latin typeface="나눔고딕코딩"/>
              <a:cs typeface="나눔고딕코딩"/>
            </a:endParaRPr>
          </a:p>
          <a:p>
            <a:pPr marL="156210">
              <a:spcBef>
                <a:spcPts val="340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|</a:t>
            </a:r>
            <a:r>
              <a:rPr lang="ko-KR" altLang="en-US" spc="-114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습도</a:t>
            </a:r>
            <a:r>
              <a:rPr lang="ko-KR" altLang="en-US" spc="-114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=</a:t>
            </a:r>
            <a:r>
              <a:rPr lang="ko-KR" altLang="en-US" spc="-114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34</a:t>
            </a:r>
            <a:endParaRPr lang="ko-KR" altLang="en-US" dirty="0">
              <a:latin typeface="나눔고딕코딩"/>
              <a:cs typeface="나눔고딕코딩"/>
            </a:endParaRPr>
          </a:p>
          <a:p>
            <a:pPr marL="156210">
              <a:spcBef>
                <a:spcPts val="340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|</a:t>
            </a:r>
            <a:r>
              <a:rPr lang="ko-KR" altLang="en-US" spc="-114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기압</a:t>
            </a:r>
            <a:r>
              <a:rPr lang="ko-KR" altLang="en-US" spc="-114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=</a:t>
            </a:r>
            <a:r>
              <a:rPr lang="ko-KR" altLang="en-US" spc="-114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1011</a:t>
            </a:r>
            <a:endParaRPr lang="ko-KR" altLang="en-US" dirty="0">
              <a:latin typeface="나눔고딕코딩"/>
              <a:cs typeface="나눔고딕코딩"/>
            </a:endParaRPr>
          </a:p>
        </p:txBody>
      </p:sp>
    </p:spTree>
    <p:extLst>
      <p:ext uri="{BB962C8B-B14F-4D97-AF65-F5344CB8AC3E}">
        <p14:creationId xmlns:p14="http://schemas.microsoft.com/office/powerpoint/2010/main" val="401266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6">
            <a:extLst>
              <a:ext uri="{FF2B5EF4-FFF2-40B4-BE49-F238E27FC236}">
                <a16:creationId xmlns:a16="http://schemas.microsoft.com/office/drawing/2014/main" xmlns="" id="{F8055683-AA00-AC42-8D75-8DE828D7E8E3}"/>
              </a:ext>
            </a:extLst>
          </p:cNvPr>
          <p:cNvSpPr txBox="1"/>
          <p:nvPr/>
        </p:nvSpPr>
        <p:spPr>
          <a:xfrm>
            <a:off x="232570" y="346075"/>
            <a:ext cx="9601200" cy="63761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 marL="156210">
              <a:spcBef>
                <a:spcPts val="340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|</a:t>
            </a:r>
            <a:r>
              <a:rPr lang="ko-KR" altLang="en-US" spc="-114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풍향</a:t>
            </a:r>
            <a:r>
              <a:rPr lang="ko-KR" altLang="en-US" spc="-114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=</a:t>
            </a:r>
            <a:r>
              <a:rPr lang="ko-KR" altLang="en-US" spc="-114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180</a:t>
            </a:r>
            <a:endParaRPr lang="ko-KR" altLang="en-US" dirty="0">
              <a:latin typeface="나눔고딕코딩"/>
              <a:cs typeface="나눔고딕코딩"/>
            </a:endParaRPr>
          </a:p>
          <a:p>
            <a:pPr marL="156210">
              <a:spcBef>
                <a:spcPts val="340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|</a:t>
            </a:r>
            <a:r>
              <a:rPr lang="ko-KR" altLang="en-US" spc="-11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풍속</a:t>
            </a:r>
            <a:r>
              <a:rPr lang="ko-KR" altLang="en-US" spc="-11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=</a:t>
            </a:r>
            <a:r>
              <a:rPr lang="ko-KR" altLang="en-US" spc="-11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4.6</a:t>
            </a:r>
            <a:endParaRPr lang="ko-KR" altLang="en-US" dirty="0">
              <a:latin typeface="나눔고딕코딩"/>
              <a:cs typeface="나눔고딕코딩"/>
            </a:endParaRPr>
          </a:p>
          <a:p>
            <a:pPr>
              <a:lnSpc>
                <a:spcPct val="100000"/>
              </a:lnSpc>
            </a:pPr>
            <a:endParaRPr lang="ko-KR" altLang="en-US" dirty="0">
              <a:latin typeface="Times New Roman"/>
              <a:cs typeface="Times New Roman"/>
            </a:endParaRPr>
          </a:p>
          <a:p>
            <a:pPr>
              <a:spcBef>
                <a:spcPts val="30"/>
              </a:spcBef>
            </a:pPr>
            <a:endParaRPr lang="ko-KR" altLang="en-US" sz="800" dirty="0">
              <a:latin typeface="Times New Roman"/>
              <a:cs typeface="Times New Roman"/>
            </a:endParaRPr>
          </a:p>
          <a:p>
            <a:pPr marL="15621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+</a:t>
            </a:r>
            <a:r>
              <a:rPr lang="ko-KR" altLang="en-US" spc="-114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도시</a:t>
            </a:r>
            <a:r>
              <a:rPr lang="ko-KR" altLang="en-US" spc="-114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=</a:t>
            </a:r>
            <a:r>
              <a:rPr lang="ko-KR" altLang="en-US" spc="-114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Tokyo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156210">
              <a:spcBef>
                <a:spcPts val="340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|</a:t>
            </a:r>
            <a:r>
              <a:rPr lang="en-US" altLang="ko-KR" spc="-10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날씨</a:t>
            </a:r>
            <a:r>
              <a:rPr lang="ko-KR" altLang="en-US" spc="-10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=</a:t>
            </a:r>
            <a:r>
              <a:rPr lang="ko-KR" altLang="en-US" spc="-10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clear</a:t>
            </a:r>
            <a:r>
              <a:rPr lang="en-US" altLang="ko-KR" spc="-7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sky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156210">
              <a:spcBef>
                <a:spcPts val="340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|</a:t>
            </a:r>
            <a:r>
              <a:rPr lang="en-US" altLang="ko-KR" spc="-10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최저</a:t>
            </a:r>
            <a:r>
              <a:rPr lang="ko-KR" altLang="en-US" spc="-10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기온</a:t>
            </a:r>
            <a:r>
              <a:rPr lang="ko-KR" altLang="en-US" spc="-10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=</a:t>
            </a:r>
            <a:r>
              <a:rPr lang="ko-KR" altLang="en-US" spc="-10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14.0</a:t>
            </a:r>
            <a:endParaRPr lang="ko-KR" altLang="en-US" dirty="0">
              <a:latin typeface="나눔고딕코딩"/>
              <a:cs typeface="나눔고딕코딩"/>
            </a:endParaRPr>
          </a:p>
          <a:p>
            <a:pPr marL="156210">
              <a:spcBef>
                <a:spcPts val="340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|</a:t>
            </a:r>
            <a:r>
              <a:rPr lang="ko-KR" altLang="en-US" spc="-10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최고</a:t>
            </a:r>
            <a:r>
              <a:rPr lang="ko-KR" altLang="en-US" spc="-10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기온</a:t>
            </a:r>
            <a:r>
              <a:rPr lang="ko-KR" altLang="en-US" spc="-10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=</a:t>
            </a:r>
            <a:r>
              <a:rPr lang="ko-KR" altLang="en-US" spc="-10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18.0</a:t>
            </a:r>
            <a:endParaRPr lang="ko-KR" altLang="en-US" dirty="0">
              <a:latin typeface="나눔고딕코딩"/>
              <a:cs typeface="나눔고딕코딩"/>
            </a:endParaRPr>
          </a:p>
          <a:p>
            <a:pPr marL="156210">
              <a:spcBef>
                <a:spcPts val="340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|</a:t>
            </a:r>
            <a:r>
              <a:rPr lang="ko-KR" altLang="en-US" spc="-114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습도</a:t>
            </a:r>
            <a:r>
              <a:rPr lang="ko-KR" altLang="en-US" spc="-114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=</a:t>
            </a:r>
            <a:r>
              <a:rPr lang="ko-KR" altLang="en-US" spc="-114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55</a:t>
            </a:r>
            <a:endParaRPr lang="ko-KR" altLang="en-US" dirty="0">
              <a:latin typeface="나눔고딕코딩"/>
              <a:cs typeface="나눔고딕코딩"/>
            </a:endParaRPr>
          </a:p>
          <a:p>
            <a:pPr marL="156210">
              <a:spcBef>
                <a:spcPts val="340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|</a:t>
            </a:r>
            <a:r>
              <a:rPr lang="ko-KR" altLang="en-US" spc="-114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기압</a:t>
            </a:r>
            <a:r>
              <a:rPr lang="ko-KR" altLang="en-US" spc="-114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=</a:t>
            </a:r>
            <a:r>
              <a:rPr lang="ko-KR" altLang="en-US" spc="-114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1018</a:t>
            </a:r>
            <a:endParaRPr lang="ko-KR" altLang="en-US" dirty="0">
              <a:latin typeface="나눔고딕코딩"/>
              <a:cs typeface="나눔고딕코딩"/>
            </a:endParaRPr>
          </a:p>
          <a:p>
            <a:pPr marL="156210">
              <a:spcBef>
                <a:spcPts val="340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|</a:t>
            </a:r>
            <a:r>
              <a:rPr lang="ko-KR" altLang="en-US" spc="-114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풍향</a:t>
            </a:r>
            <a:r>
              <a:rPr lang="ko-KR" altLang="en-US" spc="-114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=</a:t>
            </a:r>
            <a:r>
              <a:rPr lang="ko-KR" altLang="en-US" spc="-114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140</a:t>
            </a:r>
            <a:endParaRPr lang="ko-KR" altLang="en-US" dirty="0">
              <a:latin typeface="나눔고딕코딩"/>
              <a:cs typeface="나눔고딕코딩"/>
            </a:endParaRPr>
          </a:p>
          <a:p>
            <a:pPr marL="156210">
              <a:spcBef>
                <a:spcPts val="340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|</a:t>
            </a:r>
            <a:r>
              <a:rPr lang="ko-KR" altLang="en-US" spc="-11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풍속</a:t>
            </a:r>
            <a:r>
              <a:rPr lang="ko-KR" altLang="en-US" spc="-11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=</a:t>
            </a:r>
            <a:r>
              <a:rPr lang="ko-KR" altLang="en-US" spc="-11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4.6</a:t>
            </a:r>
            <a:endParaRPr lang="ko-KR" altLang="en-US" dirty="0">
              <a:latin typeface="나눔고딕코딩"/>
              <a:cs typeface="나눔고딕코딩"/>
            </a:endParaRPr>
          </a:p>
          <a:p>
            <a:pPr>
              <a:lnSpc>
                <a:spcPct val="100000"/>
              </a:lnSpc>
            </a:pPr>
            <a:endParaRPr lang="ko-KR" altLang="en-US" dirty="0">
              <a:latin typeface="Times New Roman"/>
              <a:cs typeface="Times New Roman"/>
            </a:endParaRPr>
          </a:p>
          <a:p>
            <a:pPr>
              <a:spcBef>
                <a:spcPts val="30"/>
              </a:spcBef>
            </a:pPr>
            <a:endParaRPr lang="ko-KR" altLang="en-US" sz="800" dirty="0">
              <a:latin typeface="Times New Roman"/>
              <a:cs typeface="Times New Roman"/>
            </a:endParaRPr>
          </a:p>
          <a:p>
            <a:pPr marL="15621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+</a:t>
            </a:r>
            <a:r>
              <a:rPr lang="ko-KR" altLang="en-US" spc="-10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도시</a:t>
            </a:r>
            <a:r>
              <a:rPr lang="ko-KR" altLang="en-US" spc="-10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=</a:t>
            </a:r>
            <a:r>
              <a:rPr lang="ko-KR" altLang="en-US" spc="-10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New</a:t>
            </a:r>
            <a:r>
              <a:rPr lang="en-US" altLang="ko-KR" spc="-7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York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156210">
              <a:spcBef>
                <a:spcPts val="340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|</a:t>
            </a:r>
            <a:r>
              <a:rPr lang="en-US" altLang="ko-KR" spc="-10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날씨</a:t>
            </a:r>
            <a:r>
              <a:rPr lang="ko-KR" altLang="en-US" spc="-10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=</a:t>
            </a:r>
            <a:r>
              <a:rPr lang="ko-KR" altLang="en-US" spc="-10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clear</a:t>
            </a:r>
            <a:r>
              <a:rPr lang="en-US" altLang="ko-KR" spc="-7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sky</a:t>
            </a:r>
          </a:p>
          <a:p>
            <a:pPr marL="143510">
              <a:spcBef>
                <a:spcPts val="405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|</a:t>
            </a:r>
            <a:r>
              <a:rPr lang="ko-KR" altLang="en-US" spc="-10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최저</a:t>
            </a:r>
            <a:r>
              <a:rPr lang="ko-KR" altLang="en-US" spc="-10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기온</a:t>
            </a:r>
            <a:r>
              <a:rPr lang="ko-KR" altLang="en-US" spc="-10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=</a:t>
            </a:r>
            <a:r>
              <a:rPr lang="ko-KR" altLang="en-US" spc="-10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11.0</a:t>
            </a:r>
            <a:endParaRPr lang="ko-KR" altLang="en-US" dirty="0">
              <a:latin typeface="나눔고딕코딩"/>
              <a:cs typeface="나눔고딕코딩"/>
            </a:endParaRPr>
          </a:p>
          <a:p>
            <a:pPr marL="143510">
              <a:spcBef>
                <a:spcPts val="340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|</a:t>
            </a:r>
            <a:r>
              <a:rPr lang="ko-KR" altLang="en-US" spc="-10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최고</a:t>
            </a:r>
            <a:r>
              <a:rPr lang="ko-KR" altLang="en-US" spc="-10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기온</a:t>
            </a:r>
            <a:r>
              <a:rPr lang="ko-KR" altLang="en-US" spc="-10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=</a:t>
            </a:r>
            <a:r>
              <a:rPr lang="ko-KR" altLang="en-US" spc="-10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16.0</a:t>
            </a:r>
            <a:endParaRPr lang="ko-KR" altLang="en-US" dirty="0">
              <a:latin typeface="나눔고딕코딩"/>
              <a:cs typeface="나눔고딕코딩"/>
            </a:endParaRPr>
          </a:p>
          <a:p>
            <a:pPr marL="143510">
              <a:spcBef>
                <a:spcPts val="340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|</a:t>
            </a:r>
            <a:r>
              <a:rPr lang="ko-KR" altLang="en-US" spc="-114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습도</a:t>
            </a:r>
            <a:r>
              <a:rPr lang="ko-KR" altLang="en-US" spc="-114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=</a:t>
            </a:r>
            <a:r>
              <a:rPr lang="ko-KR" altLang="en-US" spc="-114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28</a:t>
            </a:r>
            <a:endParaRPr lang="ko-KR" altLang="en-US" dirty="0">
              <a:latin typeface="나눔고딕코딩"/>
              <a:cs typeface="나눔고딕코딩"/>
            </a:endParaRPr>
          </a:p>
          <a:p>
            <a:pPr marL="143510">
              <a:spcBef>
                <a:spcPts val="340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|</a:t>
            </a:r>
            <a:r>
              <a:rPr lang="ko-KR" altLang="en-US" spc="-114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기압</a:t>
            </a:r>
            <a:r>
              <a:rPr lang="ko-KR" altLang="en-US" spc="-114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=</a:t>
            </a:r>
            <a:r>
              <a:rPr lang="ko-KR" altLang="en-US" spc="-114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1027</a:t>
            </a:r>
            <a:endParaRPr lang="ko-KR" altLang="en-US" dirty="0">
              <a:latin typeface="나눔고딕코딩"/>
              <a:cs typeface="나눔고딕코딩"/>
            </a:endParaRPr>
          </a:p>
          <a:p>
            <a:pPr marL="143510">
              <a:spcBef>
                <a:spcPts val="340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|</a:t>
            </a:r>
            <a:r>
              <a:rPr lang="ko-KR" altLang="en-US" spc="-114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풍향</a:t>
            </a:r>
            <a:r>
              <a:rPr lang="ko-KR" altLang="en-US" spc="-114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=</a:t>
            </a:r>
            <a:r>
              <a:rPr lang="ko-KR" altLang="en-US" spc="-114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360</a:t>
            </a:r>
            <a:endParaRPr lang="ko-KR" altLang="en-US" dirty="0">
              <a:latin typeface="나눔고딕코딩"/>
              <a:cs typeface="나눔고딕코딩"/>
            </a:endParaRPr>
          </a:p>
          <a:p>
            <a:pPr marL="143510">
              <a:spcBef>
                <a:spcPts val="340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|</a:t>
            </a:r>
            <a:r>
              <a:rPr lang="ko-KR" altLang="en-US" spc="-11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풍속</a:t>
            </a:r>
            <a:r>
              <a:rPr lang="ko-KR" altLang="en-US" spc="-11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=</a:t>
            </a:r>
            <a:r>
              <a:rPr lang="ko-KR" altLang="en-US" spc="-11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3.1</a:t>
            </a:r>
            <a:endParaRPr lang="ko-KR" altLang="en-US" dirty="0">
              <a:latin typeface="나눔고딕코딩"/>
              <a:cs typeface="나눔고딕코딩"/>
            </a:endParaRPr>
          </a:p>
        </p:txBody>
      </p:sp>
    </p:spTree>
    <p:extLst>
      <p:ext uri="{BB962C8B-B14F-4D97-AF65-F5344CB8AC3E}">
        <p14:creationId xmlns:p14="http://schemas.microsoft.com/office/powerpoint/2010/main" val="69116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6">
            <a:extLst>
              <a:ext uri="{FF2B5EF4-FFF2-40B4-BE49-F238E27FC236}">
                <a16:creationId xmlns:a16="http://schemas.microsoft.com/office/drawing/2014/main" xmlns="" id="{F8055683-AA00-AC42-8D75-8DE828D7E8E3}"/>
              </a:ext>
            </a:extLst>
          </p:cNvPr>
          <p:cNvSpPr txBox="1"/>
          <p:nvPr/>
        </p:nvSpPr>
        <p:spPr>
          <a:xfrm>
            <a:off x="232570" y="269875"/>
            <a:ext cx="9601200" cy="687880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133350">
              <a:spcBef>
                <a:spcPts val="680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{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492125">
              <a:spcBef>
                <a:spcPts val="340"/>
              </a:spcBef>
            </a:pP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"</a:t>
            </a:r>
            <a:r>
              <a:rPr lang="en-US" altLang="ko-KR" spc="-1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coord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":</a:t>
            </a:r>
            <a:r>
              <a:rPr lang="en-US" altLang="ko-KR" spc="-18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{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850900">
              <a:spcBef>
                <a:spcPts val="340"/>
              </a:spcBef>
            </a:pP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"</a:t>
            </a:r>
            <a:r>
              <a:rPr lang="en-US" altLang="ko-KR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lon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":</a:t>
            </a:r>
            <a:r>
              <a:rPr lang="en-US" altLang="ko-KR" spc="-14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126.98,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850900">
              <a:spcBef>
                <a:spcPts val="340"/>
              </a:spcBef>
            </a:pP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"</a:t>
            </a:r>
            <a:r>
              <a:rPr lang="en-US" altLang="ko-KR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lat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":</a:t>
            </a:r>
            <a:r>
              <a:rPr lang="en-US" altLang="ko-KR" spc="-16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37.57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492125">
              <a:spcBef>
                <a:spcPts val="340"/>
              </a:spcBef>
            </a:pPr>
            <a:r>
              <a:rPr lang="en-US" altLang="ko-KR" spc="-40" dirty="0">
                <a:solidFill>
                  <a:srgbClr val="231F20"/>
                </a:solidFill>
                <a:latin typeface="나눔고딕코딩"/>
                <a:cs typeface="나눔고딕코딩"/>
              </a:rPr>
              <a:t>},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492125">
              <a:spcBef>
                <a:spcPts val="340"/>
              </a:spcBef>
            </a:pP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"weather":</a:t>
            </a:r>
            <a:r>
              <a:rPr lang="en-US" altLang="ko-KR" spc="-16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[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850900">
              <a:spcBef>
                <a:spcPts val="340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{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1246188">
              <a:spcBef>
                <a:spcPts val="340"/>
              </a:spcBef>
            </a:pPr>
            <a:r>
              <a:rPr lang="en-US" altLang="ko-KR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"id":</a:t>
            </a:r>
            <a:r>
              <a:rPr lang="en-US" altLang="ko-KR" spc="-16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800,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1246188" marR="3216910">
              <a:lnSpc>
                <a:spcPct val="135400"/>
              </a:lnSpc>
            </a:pP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"main": "Clear",  </a:t>
            </a:r>
          </a:p>
          <a:p>
            <a:pPr marL="1246188" marR="3216910">
              <a:lnSpc>
                <a:spcPct val="135400"/>
              </a:lnSpc>
            </a:pP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"description": "clear</a:t>
            </a:r>
            <a:r>
              <a:rPr lang="en-US" altLang="ko-KR" spc="-12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sky",  </a:t>
            </a:r>
          </a:p>
          <a:p>
            <a:pPr marL="1246188" marR="3216910">
              <a:lnSpc>
                <a:spcPct val="135400"/>
              </a:lnSpc>
            </a:pP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"icon":</a:t>
            </a:r>
            <a:r>
              <a:rPr lang="en-US" altLang="ko-KR" spc="-14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"01d"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850900">
              <a:spcBef>
                <a:spcPts val="340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}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492125">
              <a:spcBef>
                <a:spcPts val="340"/>
              </a:spcBef>
            </a:pPr>
            <a:r>
              <a:rPr lang="en-US" altLang="ko-KR" spc="-40" dirty="0">
                <a:solidFill>
                  <a:srgbClr val="231F20"/>
                </a:solidFill>
                <a:latin typeface="나눔고딕코딩"/>
                <a:cs typeface="나눔고딕코딩"/>
              </a:rPr>
              <a:t>],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492125" marR="3801110">
              <a:lnSpc>
                <a:spcPct val="135400"/>
              </a:lnSpc>
            </a:pP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"base":</a:t>
            </a:r>
            <a:r>
              <a:rPr lang="en-US" altLang="ko-KR" spc="-12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"stations",  </a:t>
            </a:r>
          </a:p>
          <a:p>
            <a:pPr marL="492125" marR="3801110">
              <a:lnSpc>
                <a:spcPct val="135400"/>
              </a:lnSpc>
            </a:pP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"main":</a:t>
            </a:r>
            <a:r>
              <a:rPr lang="en-US" altLang="ko-KR" spc="-15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{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850900">
              <a:spcBef>
                <a:spcPts val="340"/>
              </a:spcBef>
            </a:pP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"temp":</a:t>
            </a:r>
            <a:r>
              <a:rPr lang="en-US" altLang="ko-KR" spc="-13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290.4,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850900">
              <a:spcBef>
                <a:spcPts val="340"/>
              </a:spcBef>
            </a:pP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"pressure":</a:t>
            </a:r>
            <a:r>
              <a:rPr lang="en-US" altLang="ko-KR" spc="-15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1011,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850900">
              <a:spcBef>
                <a:spcPts val="340"/>
              </a:spcBef>
            </a:pP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"humidity":</a:t>
            </a:r>
            <a:r>
              <a:rPr lang="en-US" altLang="ko-KR" spc="-15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34,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850900">
              <a:spcBef>
                <a:spcPts val="340"/>
              </a:spcBef>
            </a:pP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"</a:t>
            </a:r>
            <a:r>
              <a:rPr lang="en-US" altLang="ko-KR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temp_min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":</a:t>
            </a:r>
            <a:r>
              <a:rPr lang="en-US" altLang="ko-KR" spc="-10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288.15,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850900">
              <a:spcBef>
                <a:spcPts val="340"/>
              </a:spcBef>
            </a:pP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"</a:t>
            </a:r>
            <a:r>
              <a:rPr lang="en-US" altLang="ko-KR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temp_max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":</a:t>
            </a:r>
            <a:r>
              <a:rPr lang="en-US" altLang="ko-KR" spc="-114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292.15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492125">
              <a:spcBef>
                <a:spcPts val="340"/>
              </a:spcBef>
            </a:pPr>
            <a:r>
              <a:rPr lang="en-US" altLang="ko-KR" spc="-40" dirty="0">
                <a:solidFill>
                  <a:srgbClr val="231F20"/>
                </a:solidFill>
                <a:latin typeface="나눔고딕코딩"/>
                <a:cs typeface="나눔고딕코딩"/>
              </a:rPr>
              <a:t>},</a:t>
            </a:r>
            <a:endParaRPr lang="en-US" altLang="ko-KR" dirty="0">
              <a:latin typeface="나눔고딕코딩"/>
              <a:cs typeface="나눔고딕코딩"/>
            </a:endParaRPr>
          </a:p>
        </p:txBody>
      </p:sp>
    </p:spTree>
    <p:extLst>
      <p:ext uri="{BB962C8B-B14F-4D97-AF65-F5344CB8AC3E}">
        <p14:creationId xmlns:p14="http://schemas.microsoft.com/office/powerpoint/2010/main" val="86276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6">
            <a:extLst>
              <a:ext uri="{FF2B5EF4-FFF2-40B4-BE49-F238E27FC236}">
                <a16:creationId xmlns:a16="http://schemas.microsoft.com/office/drawing/2014/main" xmlns="" id="{F8055683-AA00-AC42-8D75-8DE828D7E8E3}"/>
              </a:ext>
            </a:extLst>
          </p:cNvPr>
          <p:cNvSpPr txBox="1"/>
          <p:nvPr/>
        </p:nvSpPr>
        <p:spPr>
          <a:xfrm>
            <a:off x="232570" y="269875"/>
            <a:ext cx="9601200" cy="716862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492125">
              <a:spcBef>
                <a:spcPts val="680"/>
              </a:spcBef>
            </a:pP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"visibility":</a:t>
            </a:r>
            <a:r>
              <a:rPr lang="en-US" altLang="ko-KR" spc="-13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10000,  </a:t>
            </a:r>
          </a:p>
          <a:p>
            <a:pPr marL="492125">
              <a:spcBef>
                <a:spcPts val="680"/>
              </a:spcBef>
            </a:pP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"wind":</a:t>
            </a:r>
            <a:r>
              <a:rPr lang="en-US" altLang="ko-KR" spc="-15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{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850900">
              <a:spcBef>
                <a:spcPts val="340"/>
              </a:spcBef>
            </a:pP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"speed":</a:t>
            </a:r>
            <a:r>
              <a:rPr lang="en-US" altLang="ko-KR" spc="-18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4.6,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850900">
              <a:spcBef>
                <a:spcPts val="340"/>
              </a:spcBef>
            </a:pP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"</a:t>
            </a:r>
            <a:r>
              <a:rPr lang="en-US" altLang="ko-KR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deg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":</a:t>
            </a:r>
            <a:r>
              <a:rPr lang="en-US" altLang="ko-KR" spc="-17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180,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850900">
              <a:spcBef>
                <a:spcPts val="340"/>
              </a:spcBef>
            </a:pP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"gust":</a:t>
            </a:r>
            <a:r>
              <a:rPr lang="en-US" altLang="ko-KR" spc="-15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11.3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492125">
              <a:spcBef>
                <a:spcPts val="340"/>
              </a:spcBef>
            </a:pPr>
            <a:r>
              <a:rPr lang="en-US" altLang="ko-KR" spc="-40" dirty="0">
                <a:solidFill>
                  <a:srgbClr val="231F20"/>
                </a:solidFill>
                <a:latin typeface="나눔고딕코딩"/>
                <a:cs typeface="나눔고딕코딩"/>
              </a:rPr>
              <a:t>},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492125">
              <a:spcBef>
                <a:spcPts val="340"/>
              </a:spcBef>
            </a:pP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"clouds":</a:t>
            </a:r>
            <a:r>
              <a:rPr lang="en-US" altLang="ko-KR" spc="-17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{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850900"/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"all":</a:t>
            </a:r>
            <a:r>
              <a:rPr lang="en-US" altLang="ko-KR" spc="-17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1</a:t>
            </a:r>
          </a:p>
          <a:p>
            <a:pPr marL="492125"/>
            <a:r>
              <a:rPr lang="en-US" altLang="ko-KR" spc="-40" dirty="0">
                <a:solidFill>
                  <a:srgbClr val="231F20"/>
                </a:solidFill>
                <a:latin typeface="나눔고딕코딩"/>
                <a:cs typeface="나눔고딕코딩"/>
              </a:rPr>
              <a:t>},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492125">
              <a:spcBef>
                <a:spcPts val="340"/>
              </a:spcBef>
            </a:pPr>
            <a:r>
              <a:rPr lang="en-US" altLang="ko-KR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"</a:t>
            </a:r>
            <a:r>
              <a:rPr lang="en-US" altLang="ko-KR" spc="-2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dt</a:t>
            </a:r>
            <a:r>
              <a:rPr lang="en-US" altLang="ko-KR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":</a:t>
            </a:r>
            <a:r>
              <a:rPr lang="en-US" altLang="ko-KR" spc="-16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1492132800,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492125">
              <a:spcBef>
                <a:spcPts val="340"/>
              </a:spcBef>
            </a:pP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"sys":</a:t>
            </a:r>
            <a:r>
              <a:rPr lang="en-US" altLang="ko-KR" spc="-17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{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850900">
              <a:spcBef>
                <a:spcPts val="340"/>
              </a:spcBef>
            </a:pP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"type":</a:t>
            </a:r>
            <a:r>
              <a:rPr lang="en-US" altLang="ko-KR" spc="-15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1,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850900">
              <a:spcBef>
                <a:spcPts val="340"/>
              </a:spcBef>
            </a:pPr>
            <a:r>
              <a:rPr lang="en-US" altLang="ko-KR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"id":</a:t>
            </a:r>
            <a:r>
              <a:rPr lang="en-US" altLang="ko-KR" spc="-16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8519,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850900" marR="3533140">
              <a:lnSpc>
                <a:spcPct val="135400"/>
              </a:lnSpc>
            </a:pP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"message": 0.0084,  </a:t>
            </a:r>
          </a:p>
          <a:p>
            <a:pPr marL="850900" marR="3533140">
              <a:lnSpc>
                <a:spcPct val="135400"/>
              </a:lnSpc>
            </a:pP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"country": </a:t>
            </a:r>
            <a:r>
              <a:rPr lang="en-US" altLang="ko-KR" spc="-25" dirty="0">
                <a:solidFill>
                  <a:srgbClr val="231F20"/>
                </a:solidFill>
                <a:latin typeface="나눔고딕코딩"/>
                <a:cs typeface="나눔고딕코딩"/>
              </a:rPr>
              <a:t>"KR",  </a:t>
            </a:r>
          </a:p>
          <a:p>
            <a:pPr marL="850900" marR="3533140">
              <a:lnSpc>
                <a:spcPct val="135400"/>
              </a:lnSpc>
            </a:pP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"sunrise":</a:t>
            </a:r>
            <a:r>
              <a:rPr lang="en-US" altLang="ko-KR" spc="-16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1492117136,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850900">
              <a:spcBef>
                <a:spcPts val="340"/>
              </a:spcBef>
            </a:pP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"sunset":</a:t>
            </a:r>
            <a:r>
              <a:rPr lang="en-US" altLang="ko-KR" spc="-17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1492164385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492125">
              <a:spcBef>
                <a:spcPts val="340"/>
              </a:spcBef>
            </a:pPr>
            <a:r>
              <a:rPr lang="en-US" altLang="ko-KR" spc="-40" dirty="0">
                <a:solidFill>
                  <a:srgbClr val="231F20"/>
                </a:solidFill>
                <a:latin typeface="나눔고딕코딩"/>
                <a:cs typeface="나눔고딕코딩"/>
              </a:rPr>
              <a:t>},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492125">
              <a:spcBef>
                <a:spcPts val="340"/>
              </a:spcBef>
            </a:pPr>
            <a:r>
              <a:rPr lang="en-US" altLang="ko-KR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"id":</a:t>
            </a:r>
            <a:r>
              <a:rPr lang="en-US" altLang="ko-KR" spc="-16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1835848,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492125" marR="3939540">
              <a:lnSpc>
                <a:spcPct val="135400"/>
              </a:lnSpc>
            </a:pP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"name":</a:t>
            </a:r>
            <a:r>
              <a:rPr lang="en-US" altLang="ko-KR" spc="-15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"Seoul",  </a:t>
            </a:r>
          </a:p>
          <a:p>
            <a:pPr marL="492125" marR="3939540">
              <a:lnSpc>
                <a:spcPct val="135400"/>
              </a:lnSpc>
            </a:pP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"cod":</a:t>
            </a:r>
            <a:r>
              <a:rPr lang="en-US" altLang="ko-KR" spc="-17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200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133350">
              <a:spcBef>
                <a:spcPts val="340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}</a:t>
            </a:r>
            <a:endParaRPr lang="en-US" altLang="ko-KR" dirty="0">
              <a:latin typeface="나눔고딕코딩"/>
              <a:cs typeface="나눔고딕코딩"/>
            </a:endParaRPr>
          </a:p>
        </p:txBody>
      </p:sp>
    </p:spTree>
    <p:extLst>
      <p:ext uri="{BB962C8B-B14F-4D97-AF65-F5344CB8AC3E}">
        <p14:creationId xmlns:p14="http://schemas.microsoft.com/office/powerpoint/2010/main" val="203029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12">
            <a:extLst>
              <a:ext uri="{FF2B5EF4-FFF2-40B4-BE49-F238E27FC236}">
                <a16:creationId xmlns:a16="http://schemas.microsoft.com/office/drawing/2014/main" xmlns="" id="{28A8522F-5037-2744-AE69-05A1F9C05F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655647"/>
              </p:ext>
            </p:extLst>
          </p:nvPr>
        </p:nvGraphicFramePr>
        <p:xfrm>
          <a:off x="461963" y="307973"/>
          <a:ext cx="7888406" cy="69342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637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7246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07876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4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데이터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68222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marL="31559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4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의미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68222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7900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2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id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68222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도시 </a:t>
                      </a:r>
                      <a:r>
                        <a:rPr sz="1500" spc="-8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ID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68222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7900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4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name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68222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도시</a:t>
                      </a:r>
                      <a:r>
                        <a:rPr sz="1500" spc="-12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4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이름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68222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07900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coord.lat </a:t>
                      </a:r>
                      <a:r>
                        <a:rPr sz="1500" spc="9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/</a:t>
                      </a:r>
                      <a:r>
                        <a:rPr sz="1500" spc="-5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coord.lon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68222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위도와</a:t>
                      </a:r>
                      <a:r>
                        <a:rPr sz="1500" spc="-12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4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경도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68222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7900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4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weather.main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68222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4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날씨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68222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07876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weather.description</a:t>
                      </a:r>
                      <a:endParaRPr sz="15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68222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날씨(설명)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68222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07900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4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main.temp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68222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기온(켈빈</a:t>
                      </a:r>
                      <a:r>
                        <a:rPr sz="1500" spc="-114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온도)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68222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07900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4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main.temp_min </a:t>
                      </a:r>
                      <a:r>
                        <a:rPr sz="1500" spc="9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/</a:t>
                      </a:r>
                      <a:r>
                        <a:rPr sz="1500" spc="-2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4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main.temp_max</a:t>
                      </a:r>
                      <a:endParaRPr sz="15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68222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최저 온도 </a:t>
                      </a:r>
                      <a:r>
                        <a:rPr sz="1500" spc="9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/ </a:t>
                      </a:r>
                      <a:r>
                        <a:rPr sz="15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최고 온도(켈빈 </a:t>
                      </a:r>
                      <a:r>
                        <a:rPr sz="1500" spc="-4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온도)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68222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07900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4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main.humidity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68222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습도(%)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68222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07900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3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main.pressure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68222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4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기압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68222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07876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wind.speed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68222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바람의</a:t>
                      </a:r>
                      <a:r>
                        <a:rPr sz="1500" spc="-12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4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속도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68222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07900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wind.deg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68222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바람의  </a:t>
                      </a:r>
                      <a:r>
                        <a:rPr sz="1500" spc="-8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방향(북=0, </a:t>
                      </a:r>
                      <a:r>
                        <a:rPr sz="1500" spc="-5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동=90, </a:t>
                      </a:r>
                      <a:r>
                        <a:rPr sz="1500" spc="-7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남=180,</a:t>
                      </a:r>
                      <a:r>
                        <a:rPr sz="1500" spc="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6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서=270)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68222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407900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3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clouds.all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68222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구름의</a:t>
                      </a:r>
                      <a:r>
                        <a:rPr sz="15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2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양(%)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68222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407900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dt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68222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데이터  </a:t>
                      </a:r>
                      <a:r>
                        <a:rPr sz="1500" spc="-10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시각(UNIX  </a:t>
                      </a:r>
                      <a:r>
                        <a:rPr sz="15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타임</a:t>
                      </a:r>
                      <a:r>
                        <a:rPr sz="1500" spc="-12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형식)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68222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407876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3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sys.sunrise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68222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일출  </a:t>
                      </a:r>
                      <a:r>
                        <a:rPr sz="1500" spc="-10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시간(UNIX  </a:t>
                      </a:r>
                      <a:r>
                        <a:rPr sz="15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타임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형식)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68222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407900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3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sys.sunset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68222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일몰  </a:t>
                      </a:r>
                      <a:r>
                        <a:rPr sz="1500" spc="-10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시간(UNIX  </a:t>
                      </a:r>
                      <a:r>
                        <a:rPr sz="15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타임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형식)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68222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407900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visibility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68222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0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시야(m)</a:t>
                      </a:r>
                      <a:endParaRPr sz="15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68222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753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xmlns="" id="{54AA69F6-9B26-4E4D-AD51-56E30CC3193B}"/>
              </a:ext>
            </a:extLst>
          </p:cNvPr>
          <p:cNvSpPr txBox="1"/>
          <p:nvPr/>
        </p:nvSpPr>
        <p:spPr>
          <a:xfrm>
            <a:off x="271463" y="193675"/>
            <a:ext cx="9525000" cy="257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ko-KR" altLang="en-US" sz="2400" dirty="0">
                <a:latin typeface="+mn-ea"/>
                <a:cs typeface="Arial Unicode MS"/>
              </a:rPr>
              <a:t>세션</a:t>
            </a: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세션도 쿠키를 사용해 데이터를 저장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쿠키에는 방문자 고유 </a:t>
            </a:r>
            <a:r>
              <a:rPr lang="en-US" altLang="ko-KR" dirty="0">
                <a:latin typeface="+mn-ea"/>
                <a:cs typeface="Arial Unicode MS"/>
              </a:rPr>
              <a:t>ID</a:t>
            </a:r>
            <a:r>
              <a:rPr lang="ko-KR" altLang="en-US" dirty="0">
                <a:latin typeface="+mn-ea"/>
                <a:cs typeface="Arial Unicode MS"/>
              </a:rPr>
              <a:t>만  저장하고</a:t>
            </a:r>
            <a:r>
              <a:rPr lang="en-US" altLang="ko-KR" dirty="0">
                <a:latin typeface="+mn-ea"/>
                <a:cs typeface="Arial Unicode MS"/>
              </a:rPr>
              <a:t>, </a:t>
            </a:r>
            <a:r>
              <a:rPr lang="ko-KR" altLang="en-US" dirty="0">
                <a:latin typeface="+mn-ea"/>
                <a:cs typeface="Arial Unicode MS"/>
              </a:rPr>
              <a:t>실제로 모든 데이터는 웹 서버에 저장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저장할 수  있는 데이터에 제한이 없음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쿠키에 기록돼 있는 고유 </a:t>
            </a:r>
            <a:r>
              <a:rPr lang="en-US" altLang="ko-KR" dirty="0">
                <a:latin typeface="+mn-ea"/>
                <a:cs typeface="Arial Unicode MS"/>
              </a:rPr>
              <a:t>ID</a:t>
            </a:r>
            <a:r>
              <a:rPr lang="ko-KR" altLang="en-US" dirty="0" err="1">
                <a:latin typeface="+mn-ea"/>
                <a:cs typeface="Arial Unicode MS"/>
              </a:rPr>
              <a:t>를</a:t>
            </a:r>
            <a:r>
              <a:rPr lang="ko-KR" altLang="en-US" dirty="0">
                <a:latin typeface="+mn-ea"/>
                <a:cs typeface="Arial Unicode MS"/>
              </a:rPr>
              <a:t> 키로 사용해 상태를 변수로 확인 가능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상태 유지</a:t>
            </a:r>
            <a:r>
              <a:rPr lang="en-US" altLang="ko-KR" dirty="0">
                <a:latin typeface="+mn-ea"/>
                <a:cs typeface="Arial Unicode MS"/>
              </a:rPr>
              <a:t>(stateful) </a:t>
            </a:r>
            <a:r>
              <a:rPr lang="ko-KR" altLang="en-US" dirty="0">
                <a:latin typeface="+mn-ea"/>
                <a:cs typeface="Arial Unicode MS"/>
              </a:rPr>
              <a:t>통신</a:t>
            </a:r>
            <a:endParaRPr lang="en-US" altLang="ko-KR" dirty="0">
              <a:latin typeface="+mn-ea"/>
              <a:cs typeface="Arial Unicode MS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xmlns="" id="{BD7E1EAA-04AF-D24B-B52F-11E3BE82476F}"/>
              </a:ext>
            </a:extLst>
          </p:cNvPr>
          <p:cNvSpPr>
            <a:spLocks noChangeAspect="1"/>
          </p:cNvSpPr>
          <p:nvPr/>
        </p:nvSpPr>
        <p:spPr>
          <a:xfrm>
            <a:off x="461962" y="3013075"/>
            <a:ext cx="4680000" cy="25351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87009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xmlns="" id="{54AA69F6-9B26-4E4D-AD51-56E30CC3193B}"/>
              </a:ext>
            </a:extLst>
          </p:cNvPr>
          <p:cNvSpPr txBox="1"/>
          <p:nvPr/>
        </p:nvSpPr>
        <p:spPr>
          <a:xfrm>
            <a:off x="271463" y="193675"/>
            <a:ext cx="9525000" cy="17488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ko-KR" altLang="en-US" sz="2400" dirty="0">
                <a:solidFill>
                  <a:srgbClr val="231F20"/>
                </a:solidFill>
                <a:latin typeface="나눔고딕코딩"/>
                <a:cs typeface="나눔고딕코딩"/>
              </a:rPr>
              <a:t>국내에서  사용할  수 있는  웹 </a:t>
            </a:r>
            <a:r>
              <a:rPr lang="en-US" altLang="ko-KR" sz="2400" dirty="0">
                <a:solidFill>
                  <a:srgbClr val="231F20"/>
                </a:solidFill>
                <a:latin typeface="나눔고딕코딩"/>
                <a:cs typeface="나눔고딕코딩"/>
              </a:rPr>
              <a:t>API</a:t>
            </a: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http://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www.apistore.co.kr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/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api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/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apiList.do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http://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mashup.or.kr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/business/main/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main.do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xmlns="" id="{A895E660-3F77-0847-9C47-D0A3E75BE690}"/>
              </a:ext>
            </a:extLst>
          </p:cNvPr>
          <p:cNvSpPr/>
          <p:nvPr/>
        </p:nvSpPr>
        <p:spPr>
          <a:xfrm>
            <a:off x="450942" y="1717675"/>
            <a:ext cx="9216077" cy="472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836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xmlns="" id="{54AA69F6-9B26-4E4D-AD51-56E30CC3193B}"/>
              </a:ext>
            </a:extLst>
          </p:cNvPr>
          <p:cNvSpPr txBox="1"/>
          <p:nvPr/>
        </p:nvSpPr>
        <p:spPr>
          <a:xfrm>
            <a:off x="271463" y="193675"/>
            <a:ext cx="9525000" cy="68733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ko-KR" altLang="en-US" sz="2400" dirty="0">
                <a:solidFill>
                  <a:srgbClr val="231F20"/>
                </a:solidFill>
                <a:latin typeface="나눔고딕코딩"/>
                <a:cs typeface="나눔고딕코딩"/>
              </a:rPr>
              <a:t>네이버  개발자  센터와  다음 개발자 센터</a:t>
            </a: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네이버와 다음 카카오는 검색 서비스를 웹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API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로 제공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기본적인 웹 사이트 검색은 물론이고  도서 검색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,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번역 등도 지원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네이버  개발자  센터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12700" algn="just">
              <a:lnSpc>
                <a:spcPct val="150000"/>
              </a:lnSpc>
            </a:pP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    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  <a:hlinkClick r:id="rId2"/>
              </a:rPr>
              <a:t>https://developers.naver.com/main/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다음  개발자  센터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12700" algn="just">
              <a:lnSpc>
                <a:spcPct val="150000"/>
              </a:lnSpc>
            </a:pP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    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  <a:hlinkClick r:id="rId3"/>
              </a:rPr>
              <a:t>https://developers.daum.net/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12700" algn="just">
              <a:lnSpc>
                <a:spcPct val="150000"/>
              </a:lnSpc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12700" algn="just">
              <a:lnSpc>
                <a:spcPct val="150000"/>
              </a:lnSpc>
            </a:pPr>
            <a:r>
              <a:rPr lang="ko-KR" altLang="en-US" sz="2400" dirty="0">
                <a:solidFill>
                  <a:srgbClr val="231F20"/>
                </a:solidFill>
                <a:latin typeface="나눔고딕코딩"/>
                <a:cs typeface="나눔고딕코딩"/>
              </a:rPr>
              <a:t>쇼핑 정보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solidFill>
                  <a:srgbClr val="231F20"/>
                </a:solidFill>
                <a:latin typeface="나눔고딕코딩"/>
                <a:cs typeface="나눔고딕코딩"/>
              </a:rPr>
              <a:t>다나와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12700" algn="just">
              <a:lnSpc>
                <a:spcPct val="150000"/>
              </a:lnSpc>
            </a:pP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    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  <a:hlinkClick r:id="rId4"/>
              </a:rPr>
              <a:t>http://api.danawa.com/main/index.html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옥션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12700" algn="just">
              <a:lnSpc>
                <a:spcPct val="150000"/>
              </a:lnSpc>
            </a:pP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    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http://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developer.auction.co.kr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/</a:t>
            </a:r>
          </a:p>
          <a:p>
            <a:pPr marL="12700" algn="just">
              <a:lnSpc>
                <a:spcPct val="150000"/>
              </a:lnSpc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12700" algn="just">
              <a:lnSpc>
                <a:spcPct val="150000"/>
              </a:lnSpc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</p:txBody>
      </p:sp>
    </p:spTree>
    <p:extLst>
      <p:ext uri="{BB962C8B-B14F-4D97-AF65-F5344CB8AC3E}">
        <p14:creationId xmlns:p14="http://schemas.microsoft.com/office/powerpoint/2010/main" val="57615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xmlns="" id="{54AA69F6-9B26-4E4D-AD51-56E30CC3193B}"/>
              </a:ext>
            </a:extLst>
          </p:cNvPr>
          <p:cNvSpPr txBox="1"/>
          <p:nvPr/>
        </p:nvSpPr>
        <p:spPr>
          <a:xfrm>
            <a:off x="271463" y="193675"/>
            <a:ext cx="9525000" cy="29953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ko-KR" altLang="en-US" sz="2400" dirty="0">
                <a:solidFill>
                  <a:srgbClr val="231F20"/>
                </a:solidFill>
                <a:latin typeface="나눔고딕코딩"/>
                <a:cs typeface="나눔고딕코딩"/>
              </a:rPr>
              <a:t>주소 전환</a:t>
            </a: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행정자치부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12700" algn="just">
              <a:lnSpc>
                <a:spcPct val="150000"/>
              </a:lnSpc>
            </a:pP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    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  <a:hlinkClick r:id="rId2"/>
              </a:rPr>
              <a:t>http://www.juso.go.kr/openIndexPage.do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우체국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  <a:hlinkClick r:id="rId3"/>
              </a:rPr>
              <a:t>http://biz.epost.go.kr/customCenter/custom/custom_9.jsp?subGubun=sub_3&amp;subGubun_1=cum_17&amp;gubun=m07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</p:txBody>
      </p:sp>
    </p:spTree>
    <p:extLst>
      <p:ext uri="{BB962C8B-B14F-4D97-AF65-F5344CB8AC3E}">
        <p14:creationId xmlns:p14="http://schemas.microsoft.com/office/powerpoint/2010/main" val="125474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-127911" y="-111118"/>
            <a:ext cx="10186754" cy="7668763"/>
          </a:xfrm>
          <a:custGeom>
            <a:avLst/>
            <a:gdLst/>
            <a:ahLst/>
            <a:cxnLst/>
            <a:rect l="l" t="t" r="r" b="b"/>
            <a:pathLst>
              <a:path w="5549900" h="3226435">
                <a:moveTo>
                  <a:pt x="0" y="3225901"/>
                </a:moveTo>
                <a:lnTo>
                  <a:pt x="5549392" y="3225901"/>
                </a:lnTo>
                <a:lnTo>
                  <a:pt x="5549392" y="0"/>
                </a:lnTo>
                <a:lnTo>
                  <a:pt x="0" y="0"/>
                </a:lnTo>
                <a:lnTo>
                  <a:pt x="0" y="3225901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90778" y="2251075"/>
            <a:ext cx="2339975" cy="69215"/>
          </a:xfrm>
          <a:custGeom>
            <a:avLst/>
            <a:gdLst/>
            <a:ahLst/>
            <a:cxnLst/>
            <a:rect l="l" t="t" r="r" b="b"/>
            <a:pathLst>
              <a:path w="2339975" h="69215">
                <a:moveTo>
                  <a:pt x="2339425" y="0"/>
                </a:moveTo>
                <a:lnTo>
                  <a:pt x="0" y="0"/>
                </a:lnTo>
                <a:lnTo>
                  <a:pt x="794" y="7947"/>
                </a:lnTo>
                <a:lnTo>
                  <a:pt x="8669" y="32696"/>
                </a:lnTo>
                <a:lnTo>
                  <a:pt x="30043" y="57445"/>
                </a:lnTo>
                <a:lnTo>
                  <a:pt x="71666" y="68694"/>
                </a:lnTo>
                <a:lnTo>
                  <a:pt x="2268321" y="68694"/>
                </a:lnTo>
                <a:lnTo>
                  <a:pt x="2279571" y="67569"/>
                </a:lnTo>
                <a:lnTo>
                  <a:pt x="2304319" y="59695"/>
                </a:lnTo>
                <a:lnTo>
                  <a:pt x="2329068" y="38321"/>
                </a:lnTo>
                <a:lnTo>
                  <a:pt x="2339425" y="0"/>
                </a:lnTo>
                <a:close/>
              </a:path>
            </a:pathLst>
          </a:custGeom>
          <a:solidFill>
            <a:srgbClr val="6D6E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94769" y="2276576"/>
            <a:ext cx="4932045" cy="3015615"/>
          </a:xfrm>
          <a:custGeom>
            <a:avLst/>
            <a:gdLst/>
            <a:ahLst/>
            <a:cxnLst/>
            <a:rect l="l" t="t" r="r" b="b"/>
            <a:pathLst>
              <a:path w="4932045" h="3015615">
                <a:moveTo>
                  <a:pt x="4751997" y="0"/>
                </a:moveTo>
                <a:lnTo>
                  <a:pt x="179997" y="0"/>
                </a:lnTo>
                <a:lnTo>
                  <a:pt x="151872" y="2812"/>
                </a:lnTo>
                <a:lnTo>
                  <a:pt x="89998" y="22499"/>
                </a:lnTo>
                <a:lnTo>
                  <a:pt x="28124" y="75936"/>
                </a:lnTo>
                <a:lnTo>
                  <a:pt x="0" y="179997"/>
                </a:lnTo>
                <a:lnTo>
                  <a:pt x="0" y="2834995"/>
                </a:lnTo>
                <a:lnTo>
                  <a:pt x="2812" y="2863122"/>
                </a:lnTo>
                <a:lnTo>
                  <a:pt x="22499" y="2925000"/>
                </a:lnTo>
                <a:lnTo>
                  <a:pt x="75936" y="2986878"/>
                </a:lnTo>
                <a:lnTo>
                  <a:pt x="179997" y="3015005"/>
                </a:lnTo>
                <a:lnTo>
                  <a:pt x="4751997" y="3015005"/>
                </a:lnTo>
                <a:lnTo>
                  <a:pt x="4780121" y="3012192"/>
                </a:lnTo>
                <a:lnTo>
                  <a:pt x="4841995" y="2992504"/>
                </a:lnTo>
                <a:lnTo>
                  <a:pt x="4903869" y="2939063"/>
                </a:lnTo>
                <a:lnTo>
                  <a:pt x="4931994" y="2834995"/>
                </a:lnTo>
                <a:lnTo>
                  <a:pt x="4931994" y="179997"/>
                </a:lnTo>
                <a:lnTo>
                  <a:pt x="4929181" y="151872"/>
                </a:lnTo>
                <a:lnTo>
                  <a:pt x="4909494" y="89998"/>
                </a:lnTo>
                <a:lnTo>
                  <a:pt x="4856057" y="28124"/>
                </a:lnTo>
                <a:lnTo>
                  <a:pt x="47519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94769" y="2276576"/>
            <a:ext cx="4932045" cy="3015615"/>
          </a:xfrm>
          <a:custGeom>
            <a:avLst/>
            <a:gdLst/>
            <a:ahLst/>
            <a:cxnLst/>
            <a:rect l="l" t="t" r="r" b="b"/>
            <a:pathLst>
              <a:path w="4932045" h="3015615">
                <a:moveTo>
                  <a:pt x="179997" y="0"/>
                </a:moveTo>
                <a:lnTo>
                  <a:pt x="151872" y="2812"/>
                </a:lnTo>
                <a:lnTo>
                  <a:pt x="89998" y="22499"/>
                </a:lnTo>
                <a:lnTo>
                  <a:pt x="28124" y="75936"/>
                </a:lnTo>
                <a:lnTo>
                  <a:pt x="0" y="179997"/>
                </a:lnTo>
                <a:lnTo>
                  <a:pt x="0" y="2834995"/>
                </a:lnTo>
                <a:lnTo>
                  <a:pt x="2812" y="2863122"/>
                </a:lnTo>
                <a:lnTo>
                  <a:pt x="22499" y="2925000"/>
                </a:lnTo>
                <a:lnTo>
                  <a:pt x="75936" y="2986878"/>
                </a:lnTo>
                <a:lnTo>
                  <a:pt x="179997" y="3015005"/>
                </a:lnTo>
                <a:lnTo>
                  <a:pt x="4751997" y="3015005"/>
                </a:lnTo>
                <a:lnTo>
                  <a:pt x="4780121" y="3012192"/>
                </a:lnTo>
                <a:lnTo>
                  <a:pt x="4841995" y="2992504"/>
                </a:lnTo>
                <a:lnTo>
                  <a:pt x="4903869" y="2939063"/>
                </a:lnTo>
                <a:lnTo>
                  <a:pt x="4931994" y="2834995"/>
                </a:lnTo>
                <a:lnTo>
                  <a:pt x="4931994" y="179997"/>
                </a:lnTo>
                <a:lnTo>
                  <a:pt x="4929181" y="151872"/>
                </a:lnTo>
                <a:lnTo>
                  <a:pt x="4909494" y="89998"/>
                </a:lnTo>
                <a:lnTo>
                  <a:pt x="4856057" y="28124"/>
                </a:lnTo>
                <a:lnTo>
                  <a:pt x="4751997" y="0"/>
                </a:lnTo>
                <a:lnTo>
                  <a:pt x="179997" y="0"/>
                </a:lnTo>
                <a:close/>
              </a:path>
            </a:pathLst>
          </a:custGeom>
          <a:ln w="36004">
            <a:solidFill>
              <a:srgbClr val="6D6E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59076" y="2387231"/>
            <a:ext cx="0" cy="462915"/>
          </a:xfrm>
          <a:custGeom>
            <a:avLst/>
            <a:gdLst/>
            <a:ahLst/>
            <a:cxnLst/>
            <a:rect l="l" t="t" r="r" b="b"/>
            <a:pathLst>
              <a:path h="462915">
                <a:moveTo>
                  <a:pt x="0" y="462699"/>
                </a:moveTo>
                <a:lnTo>
                  <a:pt x="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05874" y="2387231"/>
            <a:ext cx="0" cy="462915"/>
          </a:xfrm>
          <a:custGeom>
            <a:avLst/>
            <a:gdLst/>
            <a:ahLst/>
            <a:cxnLst/>
            <a:rect l="l" t="t" r="r" b="b"/>
            <a:pathLst>
              <a:path h="462915">
                <a:moveTo>
                  <a:pt x="0" y="462699"/>
                </a:moveTo>
                <a:lnTo>
                  <a:pt x="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635734" y="2291410"/>
            <a:ext cx="793750" cy="62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000" b="1" spc="-40" dirty="0">
                <a:solidFill>
                  <a:srgbClr val="414042"/>
                </a:solidFill>
                <a:latin typeface="Century Gothic"/>
                <a:cs typeface="Century Gothic"/>
              </a:rPr>
              <a:t>2-4</a:t>
            </a:r>
            <a:endParaRPr sz="40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370685" y="3202317"/>
            <a:ext cx="3367404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70" dirty="0"/>
              <a:t>cron을 </a:t>
            </a:r>
            <a:r>
              <a:rPr spc="-200" dirty="0"/>
              <a:t>이용한 </a:t>
            </a:r>
            <a:r>
              <a:rPr spc="-204" dirty="0"/>
              <a:t>정기적인</a:t>
            </a:r>
            <a:r>
              <a:rPr spc="15" dirty="0"/>
              <a:t> </a:t>
            </a:r>
            <a:r>
              <a:rPr spc="-235" dirty="0"/>
              <a:t>크롤링</a:t>
            </a:r>
          </a:p>
        </p:txBody>
      </p:sp>
      <p:sp>
        <p:nvSpPr>
          <p:cNvPr id="11" name="object 11"/>
          <p:cNvSpPr/>
          <p:nvPr/>
        </p:nvSpPr>
        <p:spPr>
          <a:xfrm>
            <a:off x="2819774" y="4490580"/>
            <a:ext cx="2115185" cy="260985"/>
          </a:xfrm>
          <a:custGeom>
            <a:avLst/>
            <a:gdLst/>
            <a:ahLst/>
            <a:cxnLst/>
            <a:rect l="l" t="t" r="r" b="b"/>
            <a:pathLst>
              <a:path w="2115185" h="260985">
                <a:moveTo>
                  <a:pt x="2042934" y="0"/>
                </a:moveTo>
                <a:lnTo>
                  <a:pt x="71996" y="0"/>
                </a:lnTo>
                <a:lnTo>
                  <a:pt x="60746" y="1124"/>
                </a:lnTo>
                <a:lnTo>
                  <a:pt x="35998" y="8999"/>
                </a:lnTo>
                <a:lnTo>
                  <a:pt x="11249" y="30373"/>
                </a:lnTo>
                <a:lnTo>
                  <a:pt x="0" y="71996"/>
                </a:lnTo>
                <a:lnTo>
                  <a:pt x="0" y="189001"/>
                </a:lnTo>
                <a:lnTo>
                  <a:pt x="1124" y="200250"/>
                </a:lnTo>
                <a:lnTo>
                  <a:pt x="8999" y="224999"/>
                </a:lnTo>
                <a:lnTo>
                  <a:pt x="30373" y="249748"/>
                </a:lnTo>
                <a:lnTo>
                  <a:pt x="71996" y="260997"/>
                </a:lnTo>
                <a:lnTo>
                  <a:pt x="2042934" y="260997"/>
                </a:lnTo>
                <a:lnTo>
                  <a:pt x="2054186" y="259872"/>
                </a:lnTo>
                <a:lnTo>
                  <a:pt x="2078939" y="251998"/>
                </a:lnTo>
                <a:lnTo>
                  <a:pt x="2103692" y="230624"/>
                </a:lnTo>
                <a:lnTo>
                  <a:pt x="2114943" y="189001"/>
                </a:lnTo>
                <a:lnTo>
                  <a:pt x="2114943" y="71996"/>
                </a:lnTo>
                <a:lnTo>
                  <a:pt x="2113818" y="60746"/>
                </a:lnTo>
                <a:lnTo>
                  <a:pt x="2105942" y="35998"/>
                </a:lnTo>
                <a:lnTo>
                  <a:pt x="2084564" y="11249"/>
                </a:lnTo>
                <a:lnTo>
                  <a:pt x="2042934" y="0"/>
                </a:lnTo>
                <a:close/>
              </a:path>
            </a:pathLst>
          </a:custGeom>
          <a:solidFill>
            <a:srgbClr val="6D6E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819774" y="4679569"/>
            <a:ext cx="2115185" cy="362279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51435" rIns="0" bIns="0" rtlCol="0">
            <a:spAutoFit/>
          </a:bodyPr>
          <a:lstStyle/>
          <a:p>
            <a:pPr marL="179705" indent="-107950">
              <a:spcBef>
                <a:spcPts val="405"/>
              </a:spcBef>
              <a:buClr>
                <a:srgbClr val="58595B"/>
              </a:buClr>
              <a:buSzPct val="75000"/>
              <a:buChar char="■"/>
              <a:tabLst>
                <a:tab pos="180340" algn="l"/>
              </a:tabLst>
            </a:pPr>
            <a:r>
              <a:rPr sz="800" spc="-120" dirty="0">
                <a:solidFill>
                  <a:srgbClr val="414042"/>
                </a:solidFill>
                <a:latin typeface="Arial Unicode MS"/>
                <a:cs typeface="Arial Unicode MS"/>
              </a:rPr>
              <a:t>정기적으로  크롤링하는</a:t>
            </a:r>
            <a:r>
              <a:rPr sz="800" spc="-114" dirty="0">
                <a:solidFill>
                  <a:srgbClr val="414042"/>
                </a:solidFill>
                <a:latin typeface="Arial Unicode MS"/>
                <a:cs typeface="Arial Unicode MS"/>
              </a:rPr>
              <a:t> </a:t>
            </a:r>
            <a:r>
              <a:rPr sz="800" spc="-130" dirty="0">
                <a:solidFill>
                  <a:srgbClr val="414042"/>
                </a:solidFill>
                <a:latin typeface="Arial Unicode MS"/>
                <a:cs typeface="Arial Unicode MS"/>
              </a:rPr>
              <a:t>방법</a:t>
            </a:r>
            <a:endParaRPr sz="800">
              <a:latin typeface="Arial Unicode MS"/>
              <a:cs typeface="Arial Unicode MS"/>
            </a:endParaRPr>
          </a:p>
          <a:p>
            <a:pPr marL="179705" indent="-107950">
              <a:spcBef>
                <a:spcPts val="540"/>
              </a:spcBef>
              <a:buClr>
                <a:srgbClr val="58595B"/>
              </a:buClr>
              <a:buSzPct val="75000"/>
              <a:buChar char="■"/>
              <a:tabLst>
                <a:tab pos="180340" algn="l"/>
              </a:tabLst>
            </a:pPr>
            <a:r>
              <a:rPr sz="800" spc="-15" dirty="0">
                <a:solidFill>
                  <a:srgbClr val="414042"/>
                </a:solidFill>
                <a:latin typeface="Arial Unicode MS"/>
                <a:cs typeface="Arial Unicode MS"/>
              </a:rPr>
              <a:t>cron</a:t>
            </a:r>
            <a:r>
              <a:rPr sz="800" spc="-65" dirty="0">
                <a:solidFill>
                  <a:srgbClr val="414042"/>
                </a:solidFill>
                <a:latin typeface="Arial Unicode MS"/>
                <a:cs typeface="Arial Unicode MS"/>
              </a:rPr>
              <a:t> </a:t>
            </a:r>
            <a:r>
              <a:rPr sz="800" spc="-114" dirty="0">
                <a:solidFill>
                  <a:srgbClr val="414042"/>
                </a:solidFill>
                <a:latin typeface="Arial Unicode MS"/>
                <a:cs typeface="Arial Unicode MS"/>
              </a:rPr>
              <a:t>사용법</a:t>
            </a:r>
            <a:endParaRPr sz="800">
              <a:latin typeface="Arial Unicode MS"/>
              <a:cs typeface="Arial Unicode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67260" y="4514824"/>
            <a:ext cx="97345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800" spc="-65" dirty="0">
                <a:solidFill>
                  <a:srgbClr val="FFFFFF"/>
                </a:solidFill>
                <a:latin typeface="Arial Unicode MS"/>
                <a:cs typeface="Arial Unicode MS"/>
              </a:rPr>
              <a:t>이번  절에서  배울</a:t>
            </a:r>
            <a:r>
              <a:rPr sz="800" spc="-114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800" spc="-65" dirty="0">
                <a:solidFill>
                  <a:srgbClr val="FFFFFF"/>
                </a:solidFill>
                <a:latin typeface="Arial Unicode MS"/>
                <a:cs typeface="Arial Unicode MS"/>
              </a:rPr>
              <a:t>내용</a:t>
            </a:r>
            <a:endParaRPr sz="800">
              <a:latin typeface="Arial Unicode MS"/>
              <a:cs typeface="Arial Unicode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186775" y="4490580"/>
            <a:ext cx="2115185" cy="260985"/>
          </a:xfrm>
          <a:custGeom>
            <a:avLst/>
            <a:gdLst/>
            <a:ahLst/>
            <a:cxnLst/>
            <a:rect l="l" t="t" r="r" b="b"/>
            <a:pathLst>
              <a:path w="2115185" h="260985">
                <a:moveTo>
                  <a:pt x="2042934" y="0"/>
                </a:moveTo>
                <a:lnTo>
                  <a:pt x="71996" y="0"/>
                </a:lnTo>
                <a:lnTo>
                  <a:pt x="60746" y="1124"/>
                </a:lnTo>
                <a:lnTo>
                  <a:pt x="35998" y="8999"/>
                </a:lnTo>
                <a:lnTo>
                  <a:pt x="11249" y="30373"/>
                </a:lnTo>
                <a:lnTo>
                  <a:pt x="0" y="71996"/>
                </a:lnTo>
                <a:lnTo>
                  <a:pt x="0" y="189001"/>
                </a:lnTo>
                <a:lnTo>
                  <a:pt x="1124" y="200250"/>
                </a:lnTo>
                <a:lnTo>
                  <a:pt x="8999" y="224999"/>
                </a:lnTo>
                <a:lnTo>
                  <a:pt x="30373" y="249748"/>
                </a:lnTo>
                <a:lnTo>
                  <a:pt x="71996" y="260997"/>
                </a:lnTo>
                <a:lnTo>
                  <a:pt x="2042934" y="260997"/>
                </a:lnTo>
                <a:lnTo>
                  <a:pt x="2054186" y="259872"/>
                </a:lnTo>
                <a:lnTo>
                  <a:pt x="2078939" y="251998"/>
                </a:lnTo>
                <a:lnTo>
                  <a:pt x="2103692" y="230624"/>
                </a:lnTo>
                <a:lnTo>
                  <a:pt x="2114943" y="189001"/>
                </a:lnTo>
                <a:lnTo>
                  <a:pt x="2114943" y="71996"/>
                </a:lnTo>
                <a:lnTo>
                  <a:pt x="2113818" y="60746"/>
                </a:lnTo>
                <a:lnTo>
                  <a:pt x="2105942" y="35998"/>
                </a:lnTo>
                <a:lnTo>
                  <a:pt x="2084564" y="11249"/>
                </a:lnTo>
                <a:lnTo>
                  <a:pt x="2042934" y="0"/>
                </a:lnTo>
                <a:close/>
              </a:path>
            </a:pathLst>
          </a:custGeom>
          <a:solidFill>
            <a:srgbClr val="6D6E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186775" y="4679568"/>
            <a:ext cx="2115185" cy="175048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51435" rIns="0" bIns="0" rtlCol="0">
            <a:spAutoFit/>
          </a:bodyPr>
          <a:lstStyle/>
          <a:p>
            <a:pPr marL="179705" indent="-107950">
              <a:spcBef>
                <a:spcPts val="405"/>
              </a:spcBef>
              <a:buClr>
                <a:srgbClr val="58595B"/>
              </a:buClr>
              <a:buSzPct val="75000"/>
              <a:buChar char="■"/>
              <a:tabLst>
                <a:tab pos="180340" algn="l"/>
              </a:tabLst>
            </a:pPr>
            <a:r>
              <a:rPr sz="800" spc="-15" dirty="0">
                <a:solidFill>
                  <a:srgbClr val="414042"/>
                </a:solidFill>
                <a:latin typeface="Arial Unicode MS"/>
                <a:cs typeface="Arial Unicode MS"/>
              </a:rPr>
              <a:t>cron</a:t>
            </a:r>
            <a:endParaRPr sz="800">
              <a:latin typeface="Arial Unicode MS"/>
              <a:cs typeface="Arial Unicode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234234" y="4514824"/>
            <a:ext cx="622300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800" spc="-65" dirty="0">
                <a:solidFill>
                  <a:srgbClr val="FFFFFF"/>
                </a:solidFill>
                <a:latin typeface="Arial Unicode MS"/>
                <a:cs typeface="Arial Unicode MS"/>
              </a:rPr>
              <a:t>알고리즘과</a:t>
            </a:r>
            <a:r>
              <a:rPr sz="800" spc="-40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800" spc="-65" dirty="0">
                <a:solidFill>
                  <a:srgbClr val="FFFFFF"/>
                </a:solidFill>
                <a:latin typeface="Arial Unicode MS"/>
                <a:cs typeface="Arial Unicode MS"/>
              </a:rPr>
              <a:t>툴</a:t>
            </a:r>
            <a:endParaRPr sz="800">
              <a:latin typeface="Arial Unicode MS"/>
              <a:cs typeface="Arial Unicode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64161" y="3779058"/>
            <a:ext cx="3992879" cy="4819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35400"/>
              </a:lnSpc>
            </a:pPr>
            <a:r>
              <a:rPr sz="800" spc="-85" dirty="0">
                <a:solidFill>
                  <a:srgbClr val="414042"/>
                </a:solidFill>
                <a:latin typeface="Arial Unicode MS"/>
                <a:cs typeface="Arial Unicode MS"/>
              </a:rPr>
              <a:t>특정 </a:t>
            </a:r>
            <a:r>
              <a:rPr sz="800" spc="-95" dirty="0">
                <a:solidFill>
                  <a:srgbClr val="414042"/>
                </a:solidFill>
                <a:latin typeface="Arial Unicode MS"/>
                <a:cs typeface="Arial Unicode MS"/>
              </a:rPr>
              <a:t>데이터를 </a:t>
            </a:r>
            <a:r>
              <a:rPr sz="800" spc="-100" dirty="0">
                <a:solidFill>
                  <a:srgbClr val="414042"/>
                </a:solidFill>
                <a:latin typeface="Arial Unicode MS"/>
                <a:cs typeface="Arial Unicode MS"/>
              </a:rPr>
              <a:t>정기적으로 </a:t>
            </a:r>
            <a:r>
              <a:rPr sz="800" spc="-95" dirty="0">
                <a:solidFill>
                  <a:srgbClr val="414042"/>
                </a:solidFill>
                <a:latin typeface="Arial Unicode MS"/>
                <a:cs typeface="Arial Unicode MS"/>
              </a:rPr>
              <a:t>내려받고 </a:t>
            </a:r>
            <a:r>
              <a:rPr sz="800" spc="-85" dirty="0">
                <a:solidFill>
                  <a:srgbClr val="414042"/>
                </a:solidFill>
                <a:latin typeface="Arial Unicode MS"/>
                <a:cs typeface="Arial Unicode MS"/>
              </a:rPr>
              <a:t>싶은 </a:t>
            </a:r>
            <a:r>
              <a:rPr sz="800" spc="-95" dirty="0">
                <a:solidFill>
                  <a:srgbClr val="414042"/>
                </a:solidFill>
                <a:latin typeface="Arial Unicode MS"/>
                <a:cs typeface="Arial Unicode MS"/>
              </a:rPr>
              <a:t>경우가 있습니다. </a:t>
            </a:r>
            <a:r>
              <a:rPr sz="800" spc="-85" dirty="0">
                <a:solidFill>
                  <a:srgbClr val="414042"/>
                </a:solidFill>
                <a:latin typeface="Arial Unicode MS"/>
                <a:cs typeface="Arial Unicode MS"/>
              </a:rPr>
              <a:t>이번 </a:t>
            </a:r>
            <a:r>
              <a:rPr sz="800" spc="-95" dirty="0">
                <a:solidFill>
                  <a:srgbClr val="414042"/>
                </a:solidFill>
                <a:latin typeface="Arial Unicode MS"/>
                <a:cs typeface="Arial Unicode MS"/>
              </a:rPr>
              <a:t>절에서는 </a:t>
            </a:r>
            <a:r>
              <a:rPr sz="800" spc="-85" dirty="0">
                <a:solidFill>
                  <a:srgbClr val="414042"/>
                </a:solidFill>
                <a:latin typeface="Arial Unicode MS"/>
                <a:cs typeface="Arial Unicode MS"/>
              </a:rPr>
              <a:t>이럴 </a:t>
            </a:r>
            <a:r>
              <a:rPr sz="800" spc="-65" dirty="0">
                <a:solidFill>
                  <a:srgbClr val="414042"/>
                </a:solidFill>
                <a:latin typeface="Arial Unicode MS"/>
                <a:cs typeface="Arial Unicode MS"/>
              </a:rPr>
              <a:t>때 </a:t>
            </a:r>
            <a:r>
              <a:rPr sz="800" spc="-95" dirty="0">
                <a:solidFill>
                  <a:srgbClr val="414042"/>
                </a:solidFill>
                <a:latin typeface="Arial Unicode MS"/>
                <a:cs typeface="Arial Unicode MS"/>
              </a:rPr>
              <a:t>사용할 </a:t>
            </a:r>
            <a:r>
              <a:rPr sz="800" spc="-65" dirty="0">
                <a:solidFill>
                  <a:srgbClr val="414042"/>
                </a:solidFill>
                <a:latin typeface="Arial Unicode MS"/>
                <a:cs typeface="Arial Unicode MS"/>
              </a:rPr>
              <a:t>수  </a:t>
            </a:r>
            <a:r>
              <a:rPr sz="800" spc="-100" dirty="0">
                <a:solidFill>
                  <a:srgbClr val="414042"/>
                </a:solidFill>
                <a:latin typeface="Arial Unicode MS"/>
                <a:cs typeface="Arial Unicode MS"/>
              </a:rPr>
              <a:t>있는정기적으로 다운로드하는 </a:t>
            </a:r>
            <a:r>
              <a:rPr sz="800" spc="-95" dirty="0">
                <a:solidFill>
                  <a:srgbClr val="414042"/>
                </a:solidFill>
                <a:latin typeface="Arial Unicode MS"/>
                <a:cs typeface="Arial Unicode MS"/>
              </a:rPr>
              <a:t>방법을 </a:t>
            </a:r>
            <a:r>
              <a:rPr sz="800" spc="-100" dirty="0">
                <a:solidFill>
                  <a:srgbClr val="414042"/>
                </a:solidFill>
                <a:latin typeface="Arial Unicode MS"/>
                <a:cs typeface="Arial Unicode MS"/>
              </a:rPr>
              <a:t>소개하겠습니다. </a:t>
            </a:r>
            <a:r>
              <a:rPr sz="800" spc="-85" dirty="0">
                <a:solidFill>
                  <a:srgbClr val="414042"/>
                </a:solidFill>
                <a:latin typeface="Arial Unicode MS"/>
                <a:cs typeface="Arial Unicode MS"/>
              </a:rPr>
              <a:t>다만 </a:t>
            </a:r>
            <a:r>
              <a:rPr sz="800" spc="-95" dirty="0">
                <a:solidFill>
                  <a:srgbClr val="414042"/>
                </a:solidFill>
                <a:latin typeface="Arial Unicode MS"/>
                <a:cs typeface="Arial Unicode MS"/>
              </a:rPr>
              <a:t>정기적인 처리를 수행하는 방법은  </a:t>
            </a:r>
            <a:r>
              <a:rPr sz="800" spc="-70" dirty="0">
                <a:solidFill>
                  <a:srgbClr val="414042"/>
                </a:solidFill>
                <a:latin typeface="Arial Unicode MS"/>
                <a:cs typeface="Arial Unicode MS"/>
              </a:rPr>
              <a:t>OS에  </a:t>
            </a:r>
            <a:r>
              <a:rPr sz="800" spc="-80" dirty="0">
                <a:solidFill>
                  <a:srgbClr val="414042"/>
                </a:solidFill>
                <a:latin typeface="Arial Unicode MS"/>
                <a:cs typeface="Arial Unicode MS"/>
              </a:rPr>
              <a:t>따라서 </a:t>
            </a:r>
            <a:r>
              <a:rPr sz="800" spc="-95" dirty="0">
                <a:solidFill>
                  <a:srgbClr val="414042"/>
                </a:solidFill>
                <a:latin typeface="Arial Unicode MS"/>
                <a:cs typeface="Arial Unicode MS"/>
              </a:rPr>
              <a:t>다릅니다.  </a:t>
            </a:r>
            <a:r>
              <a:rPr sz="800" spc="-85" dirty="0">
                <a:solidFill>
                  <a:srgbClr val="414042"/>
                </a:solidFill>
                <a:latin typeface="Arial Unicode MS"/>
                <a:cs typeface="Arial Unicode MS"/>
              </a:rPr>
              <a:t>이번 </a:t>
            </a:r>
            <a:r>
              <a:rPr sz="800" spc="-95" dirty="0">
                <a:solidFill>
                  <a:srgbClr val="414042"/>
                </a:solidFill>
                <a:latin typeface="Arial Unicode MS"/>
                <a:cs typeface="Arial Unicode MS"/>
              </a:rPr>
              <a:t>절에서는  </a:t>
            </a:r>
            <a:r>
              <a:rPr sz="800" spc="-60" dirty="0">
                <a:solidFill>
                  <a:srgbClr val="414042"/>
                </a:solidFill>
                <a:latin typeface="Arial Unicode MS"/>
                <a:cs typeface="Arial Unicode MS"/>
              </a:rPr>
              <a:t>macOS/리눅스에서 </a:t>
            </a:r>
            <a:r>
              <a:rPr sz="800" spc="-95" dirty="0">
                <a:solidFill>
                  <a:srgbClr val="414042"/>
                </a:solidFill>
                <a:latin typeface="Arial Unicode MS"/>
                <a:cs typeface="Arial Unicode MS"/>
              </a:rPr>
              <a:t>사용할  </a:t>
            </a:r>
            <a:r>
              <a:rPr sz="800" spc="-65" dirty="0">
                <a:solidFill>
                  <a:srgbClr val="414042"/>
                </a:solidFill>
                <a:latin typeface="Arial Unicode MS"/>
                <a:cs typeface="Arial Unicode MS"/>
              </a:rPr>
              <a:t>수 </a:t>
            </a:r>
            <a:r>
              <a:rPr sz="800" spc="-85" dirty="0">
                <a:solidFill>
                  <a:srgbClr val="414042"/>
                </a:solidFill>
                <a:latin typeface="Arial Unicode MS"/>
                <a:cs typeface="Arial Unicode MS"/>
              </a:rPr>
              <a:t>있는 </a:t>
            </a:r>
            <a:r>
              <a:rPr sz="800" spc="-25" dirty="0">
                <a:solidFill>
                  <a:srgbClr val="414042"/>
                </a:solidFill>
                <a:latin typeface="Arial Unicode MS"/>
                <a:cs typeface="Arial Unicode MS"/>
              </a:rPr>
              <a:t>cron을</a:t>
            </a:r>
            <a:r>
              <a:rPr sz="800" spc="30" dirty="0">
                <a:solidFill>
                  <a:srgbClr val="414042"/>
                </a:solidFill>
                <a:latin typeface="Arial Unicode MS"/>
                <a:cs typeface="Arial Unicode MS"/>
              </a:rPr>
              <a:t> </a:t>
            </a:r>
            <a:r>
              <a:rPr sz="800" spc="-105" dirty="0">
                <a:solidFill>
                  <a:srgbClr val="414042"/>
                </a:solidFill>
                <a:latin typeface="Arial Unicode MS"/>
                <a:cs typeface="Arial Unicode MS"/>
              </a:rPr>
              <a:t>소개하겠습니다.</a:t>
            </a:r>
            <a:endParaRPr sz="800">
              <a:latin typeface="Arial Unicode MS"/>
              <a:cs typeface="Arial Unicode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xmlns="" id="{54AA69F6-9B26-4E4D-AD51-56E30CC3193B}"/>
              </a:ext>
            </a:extLst>
          </p:cNvPr>
          <p:cNvSpPr txBox="1"/>
          <p:nvPr/>
        </p:nvSpPr>
        <p:spPr>
          <a:xfrm>
            <a:off x="271463" y="193675"/>
            <a:ext cx="9525000" cy="604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ko-KR" altLang="en-US" sz="2400" dirty="0">
                <a:solidFill>
                  <a:srgbClr val="231F20"/>
                </a:solidFill>
                <a:latin typeface="나눔고딕코딩"/>
                <a:cs typeface="나눔고딕코딩"/>
              </a:rPr>
              <a:t>정기적인 </a:t>
            </a:r>
            <a:r>
              <a:rPr lang="ko-KR" altLang="en-US" sz="240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크롤링</a:t>
            </a:r>
            <a:endParaRPr lang="ko-KR" altLang="en-US" sz="2400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주기적으로 변경되는 데이터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주식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,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환율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,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날씨 예보 등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주기적으로 변경되는 데이터를 사용할 때는 정기적으로 데이터를 크롤링해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macOS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와 리눅스에서는 “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cron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</a:t>
            </a:r>
            <a:r>
              <a:rPr lang="ko-KR" altLang="en-US" dirty="0" err="1">
                <a:solidFill>
                  <a:srgbClr val="231F20"/>
                </a:solidFill>
                <a:latin typeface="나눔고딕코딩"/>
                <a:cs typeface="나눔고딕코딩"/>
              </a:rPr>
              <a:t>크론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)”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 데몬 프로세스를 사용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윈도우에는 “작업 스케줄러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(Task Scheduler)”</a:t>
            </a:r>
          </a:p>
          <a:p>
            <a:pPr marL="12700" algn="just">
              <a:lnSpc>
                <a:spcPct val="150000"/>
              </a:lnSpc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12700" algn="just">
              <a:lnSpc>
                <a:spcPct val="150000"/>
              </a:lnSpc>
            </a:pPr>
            <a:r>
              <a:rPr lang="ko-KR" altLang="en-US" sz="2400" dirty="0">
                <a:solidFill>
                  <a:srgbClr val="231F20"/>
                </a:solidFill>
                <a:latin typeface="나눔고딕코딩"/>
                <a:cs typeface="나눔고딕코딩"/>
              </a:rPr>
              <a:t>정기 실행의 장점</a:t>
            </a: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일반적으로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cron</a:t>
            </a:r>
            <a:r>
              <a:rPr lang="ko-KR" altLang="en-US" dirty="0" err="1">
                <a:solidFill>
                  <a:srgbClr val="231F20"/>
                </a:solidFill>
                <a:latin typeface="나눔고딕코딩"/>
                <a:cs typeface="나눔고딕코딩"/>
              </a:rPr>
              <a:t>으로는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 다음과 같은 처리를 수행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357188" algn="just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데이터  수집과  같은  애플리케이션에서  필요한  정기적인 처리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357188" algn="just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로그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,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백업과  같은  시스템에서  필요한  정기적인 처리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357188" algn="just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시스템이  제대로  동작하고  있는지  정기적으로  감시하는 처리</a:t>
            </a: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</p:txBody>
      </p:sp>
    </p:spTree>
    <p:extLst>
      <p:ext uri="{BB962C8B-B14F-4D97-AF65-F5344CB8AC3E}">
        <p14:creationId xmlns:p14="http://schemas.microsoft.com/office/powerpoint/2010/main" val="429267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xmlns="" id="{54AA69F6-9B26-4E4D-AD51-56E30CC3193B}"/>
              </a:ext>
            </a:extLst>
          </p:cNvPr>
          <p:cNvSpPr txBox="1"/>
          <p:nvPr/>
        </p:nvSpPr>
        <p:spPr>
          <a:xfrm>
            <a:off x="271463" y="193675"/>
            <a:ext cx="9525000" cy="604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ko-KR" altLang="en-US" sz="2400" dirty="0">
                <a:solidFill>
                  <a:srgbClr val="231F20"/>
                </a:solidFill>
                <a:latin typeface="나눔고딕코딩"/>
                <a:cs typeface="나눔고딕코딩"/>
              </a:rPr>
              <a:t>정기적인 </a:t>
            </a:r>
            <a:r>
              <a:rPr lang="ko-KR" altLang="en-US" sz="240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크롤링</a:t>
            </a:r>
            <a:endParaRPr lang="ko-KR" altLang="en-US" sz="2400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주기적으로 변경되는 데이터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주식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,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환율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,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날씨 예보 등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주기적으로 변경되는 데이터를 사용할 때는 정기적으로 데이터를 크롤링해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macOS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와 리눅스에서는 “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cron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</a:t>
            </a:r>
            <a:r>
              <a:rPr lang="ko-KR" altLang="en-US" dirty="0" err="1">
                <a:solidFill>
                  <a:srgbClr val="231F20"/>
                </a:solidFill>
                <a:latin typeface="나눔고딕코딩"/>
                <a:cs typeface="나눔고딕코딩"/>
              </a:rPr>
              <a:t>크론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)”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 데몬 프로세스를 사용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윈도우에는 “작업 스케줄러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(Task Scheduler)”</a:t>
            </a:r>
          </a:p>
          <a:p>
            <a:pPr marL="12700" algn="just">
              <a:lnSpc>
                <a:spcPct val="150000"/>
              </a:lnSpc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12700" algn="just">
              <a:lnSpc>
                <a:spcPct val="150000"/>
              </a:lnSpc>
            </a:pPr>
            <a:r>
              <a:rPr lang="ko-KR" altLang="en-US" sz="2400" dirty="0">
                <a:solidFill>
                  <a:srgbClr val="231F20"/>
                </a:solidFill>
                <a:latin typeface="나눔고딕코딩"/>
                <a:cs typeface="나눔고딕코딩"/>
              </a:rPr>
              <a:t>정기 실행의 장점</a:t>
            </a: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일반적으로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cron</a:t>
            </a:r>
            <a:r>
              <a:rPr lang="ko-KR" altLang="en-US" dirty="0" err="1">
                <a:solidFill>
                  <a:srgbClr val="231F20"/>
                </a:solidFill>
                <a:latin typeface="나눔고딕코딩"/>
                <a:cs typeface="나눔고딕코딩"/>
              </a:rPr>
              <a:t>으로는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 다음과 같은 처리를 수행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357188" algn="just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데이터  수집과  같은  애플리케이션에서  필요한  정기적인 처리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357188" algn="just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로그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,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백업과  같은  시스템에서  필요한  정기적인 처리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357188" algn="just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시스템이  제대로  동작하고  있는지  정기적으로  감시하는 처리</a:t>
            </a: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</p:txBody>
      </p:sp>
    </p:spTree>
    <p:extLst>
      <p:ext uri="{BB962C8B-B14F-4D97-AF65-F5344CB8AC3E}">
        <p14:creationId xmlns:p14="http://schemas.microsoft.com/office/powerpoint/2010/main" val="420268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xmlns="" id="{54AA69F6-9B26-4E4D-AD51-56E30CC3193B}"/>
              </a:ext>
            </a:extLst>
          </p:cNvPr>
          <p:cNvSpPr txBox="1"/>
          <p:nvPr/>
        </p:nvSpPr>
        <p:spPr>
          <a:xfrm>
            <a:off x="271463" y="193675"/>
            <a:ext cx="9525000" cy="4887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ko-KR" altLang="en-US" sz="2400" dirty="0">
                <a:latin typeface="+mn-ea"/>
                <a:cs typeface="Arial Unicode MS"/>
              </a:rPr>
              <a:t>매일  환율  정보 저장하기</a:t>
            </a: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xmlns="" id="{4EB7E588-4BD0-2D41-B4EE-7002CA2CDBEB}"/>
              </a:ext>
            </a:extLst>
          </p:cNvPr>
          <p:cNvSpPr txBox="1"/>
          <p:nvPr/>
        </p:nvSpPr>
        <p:spPr>
          <a:xfrm>
            <a:off x="232569" y="903759"/>
            <a:ext cx="9753599" cy="50617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" indent="-6350" algn="just"/>
            <a:r>
              <a:rPr lang="en-US" altLang="ko-KR" spc="15" dirty="0">
                <a:solidFill>
                  <a:srgbClr val="58595B"/>
                </a:solidFill>
                <a:latin typeface="Arial Unicode MS"/>
                <a:cs typeface="Arial Unicode MS"/>
              </a:rPr>
              <a:t>file:</a:t>
            </a:r>
            <a:r>
              <a:rPr lang="en-US" altLang="ko-KR" spc="-10" dirty="0">
                <a:solidFill>
                  <a:srgbClr val="58595B"/>
                </a:solidFill>
                <a:latin typeface="Arial Unicode MS"/>
                <a:cs typeface="Arial Unicode MS"/>
              </a:rPr>
              <a:t> </a:t>
            </a:r>
            <a:r>
              <a:rPr lang="en-US" altLang="ko-KR" spc="15" dirty="0" err="1">
                <a:solidFill>
                  <a:srgbClr val="58595B"/>
                </a:solidFill>
                <a:latin typeface="Arial Unicode MS"/>
                <a:cs typeface="Arial Unicode MS"/>
              </a:rPr>
              <a:t>src</a:t>
            </a:r>
            <a:r>
              <a:rPr lang="en-US" altLang="ko-KR" spc="15" dirty="0">
                <a:solidFill>
                  <a:srgbClr val="58595B"/>
                </a:solidFill>
                <a:latin typeface="Arial Unicode MS"/>
                <a:cs typeface="Arial Unicode MS"/>
              </a:rPr>
              <a:t>/ch2/everyday-</a:t>
            </a:r>
            <a:r>
              <a:rPr lang="en-US" altLang="ko-KR" spc="15" dirty="0" err="1">
                <a:solidFill>
                  <a:srgbClr val="58595B"/>
                </a:solidFill>
                <a:latin typeface="Arial Unicode MS"/>
                <a:cs typeface="Arial Unicode MS"/>
              </a:rPr>
              <a:t>dollar.py</a:t>
            </a:r>
            <a:endParaRPr lang="en-US" altLang="ko-KR" dirty="0">
              <a:latin typeface="Arial Unicode MS"/>
              <a:cs typeface="Arial Unicode MS"/>
            </a:endParaRPr>
          </a:p>
          <a:p>
            <a:pPr marL="6350" marR="3442970" indent="-6350">
              <a:lnSpc>
                <a:spcPct val="135400"/>
              </a:lnSpc>
              <a:spcBef>
                <a:spcPts val="550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from bs4 import</a:t>
            </a:r>
            <a:r>
              <a:rPr lang="en-US" altLang="ko-KR" spc="-22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BeautifulSoup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</a:t>
            </a:r>
          </a:p>
          <a:p>
            <a:pPr marL="6350" marR="3442970" indent="-6350">
              <a:lnSpc>
                <a:spcPct val="135400"/>
              </a:lnSpc>
              <a:spcBef>
                <a:spcPts val="550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import </a:t>
            </a:r>
            <a:r>
              <a:rPr lang="en-US" altLang="ko-KR" spc="-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urllib.request</a:t>
            </a:r>
            <a:r>
              <a:rPr lang="en-US" altLang="ko-KR" spc="-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as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req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</a:t>
            </a:r>
          </a:p>
          <a:p>
            <a:pPr marL="6350" marR="3442970" indent="-6350">
              <a:lnSpc>
                <a:spcPct val="135400"/>
              </a:lnSpc>
              <a:spcBef>
                <a:spcPts val="550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import</a:t>
            </a:r>
            <a:r>
              <a:rPr lang="en-US" altLang="ko-KR" spc="-14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datetime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6350" indent="-6350">
              <a:spcBef>
                <a:spcPts val="30"/>
              </a:spcBef>
            </a:pPr>
            <a:endParaRPr lang="en-US" altLang="ko-KR" dirty="0">
              <a:latin typeface="Times New Roman"/>
              <a:cs typeface="Times New Roman"/>
            </a:endParaRPr>
          </a:p>
          <a:p>
            <a:pPr marL="635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# HTML</a:t>
            </a:r>
            <a:r>
              <a:rPr lang="en-US" altLang="ko-KR" spc="-22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40" dirty="0">
                <a:solidFill>
                  <a:srgbClr val="231F20"/>
                </a:solidFill>
                <a:latin typeface="나눔고딕코딩"/>
                <a:cs typeface="나눔고딕코딩"/>
              </a:rPr>
              <a:t>가져오기</a:t>
            </a:r>
            <a:endParaRPr lang="ko-KR" altLang="en-US" dirty="0">
              <a:latin typeface="나눔고딕코딩"/>
              <a:cs typeface="나눔고딕코딩"/>
            </a:endParaRPr>
          </a:p>
          <a:p>
            <a:pPr marL="6350" marR="2421890" indent="-6350">
              <a:lnSpc>
                <a:spcPct val="135400"/>
              </a:lnSpc>
            </a:pP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url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=</a:t>
            </a:r>
            <a:r>
              <a:rPr lang="en-US" altLang="ko-KR" spc="-14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"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  <a:hlinkClick r:id="rId2"/>
              </a:rPr>
              <a:t>http://info.finance.naver.com/marketindex/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"  </a:t>
            </a:r>
          </a:p>
          <a:p>
            <a:pPr marL="6350" marR="2421890" indent="-6350">
              <a:lnSpc>
                <a:spcPct val="135400"/>
              </a:lnSpc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res =</a:t>
            </a:r>
            <a:r>
              <a:rPr lang="en-US" altLang="ko-KR" spc="-22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req.urlopen</a:t>
            </a:r>
            <a:r>
              <a:rPr lang="en-US" altLang="ko-KR" spc="-5" dirty="0">
                <a:solidFill>
                  <a:srgbClr val="231F20"/>
                </a:solidFill>
                <a:latin typeface="나눔고딕코딩"/>
                <a:cs typeface="나눔고딕코딩"/>
              </a:rPr>
              <a:t>(</a:t>
            </a:r>
            <a:r>
              <a:rPr lang="en-US" altLang="ko-KR" spc="-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url</a:t>
            </a:r>
            <a:r>
              <a:rPr lang="en-US" altLang="ko-KR" spc="-5" dirty="0">
                <a:solidFill>
                  <a:srgbClr val="231F20"/>
                </a:solidFill>
                <a:latin typeface="나눔고딕코딩"/>
                <a:cs typeface="나눔고딕코딩"/>
              </a:rPr>
              <a:t>)</a:t>
            </a:r>
            <a:endParaRPr lang="en-US" altLang="ko-KR" dirty="0">
              <a:latin typeface="Times New Roman"/>
              <a:cs typeface="Times New Roman"/>
            </a:endParaRPr>
          </a:p>
          <a:p>
            <a:pPr marL="6350" indent="-6350">
              <a:spcBef>
                <a:spcPts val="30"/>
              </a:spcBef>
            </a:pPr>
            <a:endParaRPr lang="en-US" altLang="ko-KR" dirty="0">
              <a:latin typeface="Times New Roman"/>
              <a:cs typeface="Times New Roman"/>
            </a:endParaRPr>
          </a:p>
          <a:p>
            <a:pPr marL="635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# HTML</a:t>
            </a:r>
            <a:r>
              <a:rPr lang="en-US" altLang="ko-KR" spc="-22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40" dirty="0">
                <a:solidFill>
                  <a:srgbClr val="231F20"/>
                </a:solidFill>
                <a:latin typeface="나눔고딕코딩"/>
                <a:cs typeface="나눔고딕코딩"/>
              </a:rPr>
              <a:t>분석하기</a:t>
            </a:r>
            <a:endParaRPr lang="ko-KR" altLang="en-US" dirty="0">
              <a:latin typeface="나눔고딕코딩"/>
              <a:cs typeface="나눔고딕코딩"/>
            </a:endParaRPr>
          </a:p>
          <a:p>
            <a:pPr marL="6350" indent="-6350">
              <a:spcBef>
                <a:spcPts val="340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soup = </a:t>
            </a:r>
            <a:r>
              <a:rPr lang="en-US" altLang="ko-KR" spc="-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BeautifulSoup</a:t>
            </a:r>
            <a:r>
              <a:rPr lang="en-US" altLang="ko-KR" spc="-5" dirty="0">
                <a:solidFill>
                  <a:srgbClr val="231F20"/>
                </a:solidFill>
                <a:latin typeface="나눔고딕코딩"/>
                <a:cs typeface="나눔고딕코딩"/>
              </a:rPr>
              <a:t>(res,</a:t>
            </a:r>
            <a:r>
              <a:rPr lang="en-US" altLang="ko-KR" spc="-229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"</a:t>
            </a:r>
            <a:r>
              <a:rPr lang="en-US" altLang="ko-KR" spc="-1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html.parser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")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6350" indent="-6350">
              <a:spcBef>
                <a:spcPts val="30"/>
              </a:spcBef>
            </a:pPr>
            <a:endParaRPr lang="en-US" altLang="ko-KR" dirty="0">
              <a:latin typeface="Times New Roman"/>
              <a:cs typeface="Times New Roman"/>
            </a:endParaRPr>
          </a:p>
          <a:p>
            <a:pPr marL="635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#</a:t>
            </a:r>
            <a:r>
              <a:rPr lang="en-US" altLang="ko-KR" spc="-9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원하는</a:t>
            </a:r>
            <a:r>
              <a:rPr lang="ko-KR" altLang="en-US" spc="-9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데이터</a:t>
            </a:r>
            <a:r>
              <a:rPr lang="ko-KR" altLang="en-US" spc="-9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추출하기</a:t>
            </a:r>
            <a:r>
              <a:rPr lang="ko-KR" altLang="en-US" spc="-9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---</a:t>
            </a:r>
            <a:r>
              <a:rPr lang="ko-KR" altLang="en-US" spc="-9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(※1)</a:t>
            </a:r>
            <a:endParaRPr lang="ko-KR" altLang="en-US" dirty="0">
              <a:latin typeface="나눔고딕코딩"/>
              <a:cs typeface="나눔고딕코딩"/>
            </a:endParaRPr>
          </a:p>
          <a:p>
            <a:pPr marL="6350" marR="1934210" indent="-6350">
              <a:lnSpc>
                <a:spcPct val="135400"/>
              </a:lnSpc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price = </a:t>
            </a:r>
            <a:r>
              <a:rPr lang="en-US" altLang="ko-KR" spc="-1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soup.select_one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("</a:t>
            </a:r>
            <a:r>
              <a:rPr lang="en-US" altLang="ko-KR" spc="-1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div.head_info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&gt;</a:t>
            </a:r>
            <a:r>
              <a:rPr lang="en-US" altLang="ko-KR" spc="-24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1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span.value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").string  </a:t>
            </a:r>
          </a:p>
          <a:p>
            <a:pPr marL="6350" marR="1934210" indent="-6350">
              <a:lnSpc>
                <a:spcPct val="135400"/>
              </a:lnSpc>
            </a:pP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print("</a:t>
            </a:r>
            <a:r>
              <a:rPr lang="en-US" altLang="ko-KR" spc="-1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usd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/</a:t>
            </a:r>
            <a:r>
              <a:rPr lang="en-US" altLang="ko-KR" spc="-1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krw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",</a:t>
            </a:r>
            <a:r>
              <a:rPr lang="en-US" altLang="ko-KR" spc="-18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price)</a:t>
            </a:r>
            <a:endParaRPr lang="en-US" altLang="ko-KR" dirty="0">
              <a:latin typeface="나눔고딕코딩"/>
              <a:cs typeface="나눔고딕코딩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xmlns="" id="{197F74A8-E6FB-F44B-B031-D82BF50B0F53}"/>
              </a:ext>
            </a:extLst>
          </p:cNvPr>
          <p:cNvSpPr/>
          <p:nvPr/>
        </p:nvSpPr>
        <p:spPr>
          <a:xfrm flipV="1">
            <a:off x="232569" y="1198378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589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">
            <a:extLst>
              <a:ext uri="{FF2B5EF4-FFF2-40B4-BE49-F238E27FC236}">
                <a16:creationId xmlns:a16="http://schemas.microsoft.com/office/drawing/2014/main" xmlns="" id="{4EB7E588-4BD0-2D41-B4EE-7002CA2CDBEB}"/>
              </a:ext>
            </a:extLst>
          </p:cNvPr>
          <p:cNvSpPr txBox="1"/>
          <p:nvPr/>
        </p:nvSpPr>
        <p:spPr>
          <a:xfrm>
            <a:off x="232569" y="212723"/>
            <a:ext cx="9753599" cy="1971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#</a:t>
            </a:r>
            <a:r>
              <a:rPr lang="en-US" altLang="ko-KR" spc="-10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저장할</a:t>
            </a:r>
            <a:r>
              <a:rPr lang="ko-KR" altLang="en-US" spc="-10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파일</a:t>
            </a:r>
            <a:r>
              <a:rPr lang="ko-KR" altLang="en-US" spc="-10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이름</a:t>
            </a:r>
            <a:r>
              <a:rPr lang="ko-KR" altLang="en-US" spc="-10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40" dirty="0">
                <a:solidFill>
                  <a:srgbClr val="231F20"/>
                </a:solidFill>
                <a:latin typeface="나눔고딕코딩"/>
                <a:cs typeface="나눔고딕코딩"/>
              </a:rPr>
              <a:t>구하기</a:t>
            </a:r>
            <a:endParaRPr lang="ko-KR" altLang="en-US" dirty="0">
              <a:latin typeface="나눔고딕코딩"/>
              <a:cs typeface="나눔고딕코딩"/>
            </a:endParaRPr>
          </a:p>
          <a:p>
            <a:pPr marL="6350" indent="-6350">
              <a:spcBef>
                <a:spcPts val="340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t =</a:t>
            </a:r>
            <a:r>
              <a:rPr lang="en-US" altLang="ko-KR" spc="-13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1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datetime.date.today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()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6350" indent="-6350">
              <a:spcBef>
                <a:spcPts val="340"/>
              </a:spcBef>
            </a:pP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fname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= </a:t>
            </a:r>
            <a:r>
              <a:rPr lang="en-US" altLang="ko-KR" spc="-2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t.strftime</a:t>
            </a:r>
            <a:r>
              <a:rPr lang="en-US" altLang="ko-KR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("%Y-%m-%d")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+</a:t>
            </a:r>
            <a:r>
              <a:rPr lang="en-US" altLang="ko-KR" spc="-27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".txt"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6350" marR="2691130" indent="-6350">
              <a:lnSpc>
                <a:spcPct val="135400"/>
              </a:lnSpc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with</a:t>
            </a:r>
            <a:r>
              <a:rPr lang="en-US" altLang="ko-KR" spc="-6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5" dirty="0">
                <a:solidFill>
                  <a:srgbClr val="231F20"/>
                </a:solidFill>
                <a:latin typeface="나눔고딕코딩"/>
                <a:cs typeface="나눔고딕코딩"/>
              </a:rPr>
              <a:t>open(</a:t>
            </a:r>
            <a:r>
              <a:rPr lang="en-US" altLang="ko-KR" spc="-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fname</a:t>
            </a:r>
            <a:r>
              <a:rPr lang="en-US" altLang="ko-KR" spc="-5" dirty="0">
                <a:solidFill>
                  <a:srgbClr val="231F20"/>
                </a:solidFill>
                <a:latin typeface="나눔고딕코딩"/>
                <a:cs typeface="나눔고딕코딩"/>
              </a:rPr>
              <a:t>,</a:t>
            </a:r>
            <a:r>
              <a:rPr lang="en-US" altLang="ko-KR" spc="-9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"w",</a:t>
            </a:r>
            <a:r>
              <a:rPr lang="en-US" altLang="ko-KR" spc="-9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encoding="utf-8")</a:t>
            </a:r>
            <a:r>
              <a:rPr lang="en-US" altLang="ko-KR" spc="-9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as</a:t>
            </a:r>
            <a:r>
              <a:rPr lang="en-US" altLang="ko-KR" spc="-6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</a:p>
          <a:p>
            <a:pPr marL="357188" marR="2691130">
              <a:lnSpc>
                <a:spcPct val="135400"/>
              </a:lnSpc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f:  </a:t>
            </a:r>
            <a:r>
              <a:rPr lang="en-US" altLang="ko-KR" spc="-1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f.write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(price)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6350" indent="-6350">
              <a:spcBef>
                <a:spcPts val="340"/>
              </a:spcBef>
            </a:pPr>
            <a:endParaRPr lang="ko-KR" altLang="en-US" dirty="0">
              <a:latin typeface="나눔고딕코딩"/>
              <a:cs typeface="나눔고딕코딩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xmlns="" id="{197F74A8-E6FB-F44B-B031-D82BF50B0F53}"/>
              </a:ext>
            </a:extLst>
          </p:cNvPr>
          <p:cNvSpPr/>
          <p:nvPr/>
        </p:nvSpPr>
        <p:spPr>
          <a:xfrm flipV="1">
            <a:off x="232569" y="1946275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xmlns="" id="{EA660537-87AC-0B4F-B9EB-9E84D91F7874}"/>
              </a:ext>
            </a:extLst>
          </p:cNvPr>
          <p:cNvSpPr txBox="1"/>
          <p:nvPr/>
        </p:nvSpPr>
        <p:spPr>
          <a:xfrm>
            <a:off x="232570" y="2211566"/>
            <a:ext cx="9601200" cy="24776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 marL="156210">
              <a:spcBef>
                <a:spcPts val="675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#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프로그램 실행</a:t>
            </a:r>
          </a:p>
          <a:p>
            <a:pPr marL="156210">
              <a:spcBef>
                <a:spcPts val="675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$ python everyday-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dollar.py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</a:t>
            </a:r>
          </a:p>
          <a:p>
            <a:pPr marL="156210">
              <a:spcBef>
                <a:spcPts val="675"/>
              </a:spcBef>
            </a:pP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usd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/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krw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1,121.30</a:t>
            </a:r>
          </a:p>
          <a:p>
            <a:pPr marL="156210">
              <a:spcBef>
                <a:spcPts val="675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$ ls *.txt  </a:t>
            </a:r>
          </a:p>
          <a:p>
            <a:pPr marL="156210">
              <a:spcBef>
                <a:spcPts val="675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2017-03-20.txt</a:t>
            </a:r>
          </a:p>
          <a:p>
            <a:pPr marL="156210">
              <a:spcBef>
                <a:spcPts val="675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$ cat 2017-03-20.txt  </a:t>
            </a:r>
          </a:p>
          <a:p>
            <a:pPr marL="156210">
              <a:spcBef>
                <a:spcPts val="675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1,121.30</a:t>
            </a:r>
          </a:p>
        </p:txBody>
      </p:sp>
    </p:spTree>
    <p:extLst>
      <p:ext uri="{BB962C8B-B14F-4D97-AF65-F5344CB8AC3E}">
        <p14:creationId xmlns:p14="http://schemas.microsoft.com/office/powerpoint/2010/main" val="412883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xmlns="" id="{54AA69F6-9B26-4E4D-AD51-56E30CC3193B}"/>
              </a:ext>
            </a:extLst>
          </p:cNvPr>
          <p:cNvSpPr txBox="1"/>
          <p:nvPr/>
        </p:nvSpPr>
        <p:spPr>
          <a:xfrm>
            <a:off x="271463" y="193675"/>
            <a:ext cx="9525000" cy="604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en-US" altLang="ko-KR" sz="240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cron</a:t>
            </a:r>
            <a:r>
              <a:rPr lang="ko-KR" altLang="en-US" sz="240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으로</a:t>
            </a:r>
            <a:r>
              <a:rPr lang="ko-KR" altLang="en-US" sz="2400" dirty="0">
                <a:solidFill>
                  <a:srgbClr val="231F20"/>
                </a:solidFill>
                <a:latin typeface="나눔고딕코딩"/>
                <a:cs typeface="나눔고딕코딩"/>
              </a:rPr>
              <a:t> 매일  한 번 실행하기</a:t>
            </a: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macOS/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리눅스에서는  정기적으로 스크립트를 실행하는 “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cron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”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을 사용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UNIX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계열의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OS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라면 대부분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cron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이 기본적으로 설치돼 있음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설정 파일에 특정한 형식으로 실행 간격을 지정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12700" algn="just">
              <a:lnSpc>
                <a:spcPct val="150000"/>
              </a:lnSpc>
            </a:pPr>
            <a:r>
              <a:rPr lang="en-US" altLang="ko-KR" sz="2400" dirty="0">
                <a:solidFill>
                  <a:srgbClr val="231F20"/>
                </a:solidFill>
                <a:latin typeface="나눔고딕코딩"/>
                <a:cs typeface="나눔고딕코딩"/>
              </a:rPr>
              <a:t>“</a:t>
            </a:r>
            <a:r>
              <a:rPr lang="en-US" altLang="ko-KR" sz="240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nano</a:t>
            </a:r>
            <a:r>
              <a:rPr lang="en-US" altLang="ko-KR" sz="2400" dirty="0">
                <a:solidFill>
                  <a:srgbClr val="231F20"/>
                </a:solidFill>
                <a:latin typeface="나눔고딕코딩"/>
                <a:cs typeface="나눔고딕코딩"/>
              </a:rPr>
              <a:t>” </a:t>
            </a:r>
            <a:r>
              <a:rPr lang="ko-KR" altLang="en-US" sz="2400" dirty="0">
                <a:solidFill>
                  <a:srgbClr val="231F20"/>
                </a:solidFill>
                <a:latin typeface="나눔고딕코딩"/>
                <a:cs typeface="나눔고딕코딩"/>
              </a:rPr>
              <a:t>에디터 설치하기</a:t>
            </a: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터미널에서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crontab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 명령어를 실행해 파일을 열고 편집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vi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조작이 익숙하지 않은 독자라면 “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nano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”</a:t>
            </a:r>
            <a:r>
              <a:rPr lang="ko-KR" altLang="en-US" dirty="0" err="1">
                <a:solidFill>
                  <a:srgbClr val="231F20"/>
                </a:solidFill>
                <a:latin typeface="나눔고딕코딩"/>
                <a:cs typeface="나눔고딕코딩"/>
              </a:rPr>
              <a:t>를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 설치해서 사용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755650" lvl="1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macOS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에서는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nano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가  기본적으로 설치돼 있음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755650" lvl="1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Ubuntu</a:t>
            </a:r>
            <a:r>
              <a:rPr lang="ko-KR" altLang="en-US" dirty="0" err="1">
                <a:solidFill>
                  <a:srgbClr val="231F20"/>
                </a:solidFill>
                <a:latin typeface="나눔고딕코딩"/>
                <a:cs typeface="나눔고딕코딩"/>
              </a:rPr>
              <a:t>를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 사용하고 있다면 다음과 같은 명령어를  실행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755650" lvl="1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755650" lvl="1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cron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수정에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nano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가 사용되도록 설정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12700" algn="just">
              <a:lnSpc>
                <a:spcPct val="150000"/>
              </a:lnSpc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xmlns="" id="{A2EE1353-1FC8-7945-B379-9E22995825E9}"/>
              </a:ext>
            </a:extLst>
          </p:cNvPr>
          <p:cNvSpPr txBox="1"/>
          <p:nvPr/>
        </p:nvSpPr>
        <p:spPr>
          <a:xfrm>
            <a:off x="232570" y="4765675"/>
            <a:ext cx="9601200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 marL="156210">
              <a:spcBef>
                <a:spcPts val="675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$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sudo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apt-get install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nano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xmlns="" id="{58F2665D-5D45-194D-AC07-7731EC16E177}"/>
              </a:ext>
            </a:extLst>
          </p:cNvPr>
          <p:cNvSpPr txBox="1"/>
          <p:nvPr/>
        </p:nvSpPr>
        <p:spPr>
          <a:xfrm>
            <a:off x="234209" y="5932855"/>
            <a:ext cx="9601200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 marL="156210">
              <a:spcBef>
                <a:spcPts val="675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$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nano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~/.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bash_profile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</p:txBody>
      </p:sp>
    </p:spTree>
    <p:extLst>
      <p:ext uri="{BB962C8B-B14F-4D97-AF65-F5344CB8AC3E}">
        <p14:creationId xmlns:p14="http://schemas.microsoft.com/office/powerpoint/2010/main" val="354909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xmlns="" id="{54AA69F6-9B26-4E4D-AD51-56E30CC3193B}"/>
              </a:ext>
            </a:extLst>
          </p:cNvPr>
          <p:cNvSpPr txBox="1"/>
          <p:nvPr/>
        </p:nvSpPr>
        <p:spPr>
          <a:xfrm>
            <a:off x="271463" y="193675"/>
            <a:ext cx="9525000" cy="70114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nano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가 실행되면 파일 뒤에 다음과 같이 추가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755650" lvl="1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수정을 완료했다면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Ctrl + X</a:t>
            </a:r>
            <a:r>
              <a:rPr lang="ko-KR" altLang="en-US" dirty="0" err="1">
                <a:solidFill>
                  <a:srgbClr val="231F20"/>
                </a:solidFill>
                <a:latin typeface="나눔고딕코딩"/>
                <a:cs typeface="나눔고딕코딩"/>
              </a:rPr>
              <a:t>를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 눌러  에디터 닫기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755650" lvl="1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파일을 저장할지 묻는 대화상자가 나오면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y</a:t>
            </a:r>
            <a:r>
              <a:rPr lang="ko-KR" altLang="en-US" dirty="0" err="1">
                <a:solidFill>
                  <a:srgbClr val="231F20"/>
                </a:solidFill>
                <a:latin typeface="나눔고딕코딩"/>
                <a:cs typeface="나눔고딕코딩"/>
              </a:rPr>
              <a:t>를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 눌러 저장을 선택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755650" lvl="1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파일 이름을 확인하고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[Enter]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키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755650" lvl="1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755650" lvl="1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755650" lvl="1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755650" lvl="1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755650" lvl="1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755650" lvl="1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755650" lvl="1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755650" lvl="1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755650" lvl="1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755650" lvl="1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755650" lvl="1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755650" lvl="1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“~/.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bash_profile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”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을 수정했으면 다시 로그인하거나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, “source ~/.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bash_profile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”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명령어 실행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xmlns="" id="{A2EE1353-1FC8-7945-B379-9E22995825E9}"/>
              </a:ext>
            </a:extLst>
          </p:cNvPr>
          <p:cNvSpPr txBox="1"/>
          <p:nvPr/>
        </p:nvSpPr>
        <p:spPr>
          <a:xfrm>
            <a:off x="232570" y="1946275"/>
            <a:ext cx="9601200" cy="70666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 marL="157480" marR="3039110">
              <a:lnSpc>
                <a:spcPct val="135400"/>
              </a:lnSpc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#</a:t>
            </a:r>
            <a:r>
              <a:rPr lang="en-US" altLang="ko-KR" spc="-9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cron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을</a:t>
            </a:r>
            <a:r>
              <a:rPr lang="ko-KR" altLang="en-US" spc="-9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수정할</a:t>
            </a:r>
            <a:r>
              <a:rPr lang="ko-KR" altLang="en-US" spc="-9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때</a:t>
            </a:r>
            <a:r>
              <a:rPr lang="ko-KR" altLang="en-US" spc="-9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nano</a:t>
            </a:r>
            <a:r>
              <a:rPr lang="en-US" altLang="ko-KR" spc="-6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30" dirty="0">
                <a:solidFill>
                  <a:srgbClr val="231F20"/>
                </a:solidFill>
                <a:latin typeface="나눔고딕코딩"/>
                <a:cs typeface="나눔고딕코딩"/>
              </a:rPr>
              <a:t>사용하게</a:t>
            </a:r>
            <a:r>
              <a:rPr lang="ko-KR" altLang="en-US" spc="-9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40" dirty="0">
                <a:solidFill>
                  <a:srgbClr val="231F20"/>
                </a:solidFill>
                <a:latin typeface="나눔고딕코딩"/>
                <a:cs typeface="나눔고딕코딩"/>
              </a:rPr>
              <a:t>하기  </a:t>
            </a:r>
            <a:endParaRPr lang="en-US" altLang="ko-KR" spc="-40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157480" marR="3039110">
              <a:lnSpc>
                <a:spcPct val="135400"/>
              </a:lnSpc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export</a:t>
            </a:r>
            <a:r>
              <a:rPr lang="en-US" altLang="ko-KR" spc="-12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5" dirty="0">
                <a:solidFill>
                  <a:srgbClr val="231F20"/>
                </a:solidFill>
                <a:latin typeface="나눔고딕코딩"/>
                <a:cs typeface="나눔고딕코딩"/>
              </a:rPr>
              <a:t>EDITOR=</a:t>
            </a:r>
            <a:r>
              <a:rPr lang="en-US" altLang="ko-KR" spc="-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nano</a:t>
            </a:r>
            <a:endParaRPr lang="en-US" altLang="ko-KR" dirty="0">
              <a:latin typeface="나눔고딕코딩"/>
              <a:cs typeface="나눔고딕코딩"/>
            </a:endParaRPr>
          </a:p>
        </p:txBody>
      </p:sp>
      <p:sp>
        <p:nvSpPr>
          <p:cNvPr id="5" name="object 13">
            <a:extLst>
              <a:ext uri="{FF2B5EF4-FFF2-40B4-BE49-F238E27FC236}">
                <a16:creationId xmlns:a16="http://schemas.microsoft.com/office/drawing/2014/main" xmlns="" id="{AB7ED7FD-B2B0-2343-BA19-90A426F2A1AB}"/>
              </a:ext>
            </a:extLst>
          </p:cNvPr>
          <p:cNvSpPr/>
          <p:nvPr/>
        </p:nvSpPr>
        <p:spPr>
          <a:xfrm>
            <a:off x="461963" y="2909032"/>
            <a:ext cx="6400006" cy="35431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932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xmlns="" id="{54AA69F6-9B26-4E4D-AD51-56E30CC3193B}"/>
              </a:ext>
            </a:extLst>
          </p:cNvPr>
          <p:cNvSpPr txBox="1"/>
          <p:nvPr/>
        </p:nvSpPr>
        <p:spPr>
          <a:xfrm>
            <a:off x="271463" y="193675"/>
            <a:ext cx="9525000" cy="4655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en-US" altLang="ko-KR" sz="2400" dirty="0">
                <a:latin typeface="+mn-ea"/>
                <a:cs typeface="Arial Unicode MS"/>
              </a:rPr>
              <a:t>requests </a:t>
            </a:r>
            <a:r>
              <a:rPr lang="ko-KR" altLang="en-US" sz="2400" dirty="0">
                <a:latin typeface="+mn-ea"/>
                <a:cs typeface="Arial Unicode MS"/>
              </a:rPr>
              <a:t>사용해보기</a:t>
            </a: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+mn-ea"/>
                <a:cs typeface="Arial Unicode MS"/>
              </a:rPr>
              <a:t>requests</a:t>
            </a:r>
            <a:r>
              <a:rPr lang="ko-KR" altLang="en-US" dirty="0">
                <a:latin typeface="+mn-ea"/>
                <a:cs typeface="Arial Unicode MS"/>
              </a:rPr>
              <a:t> 패키지 사용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+mn-ea"/>
                <a:cs typeface="Arial Unicode MS"/>
              </a:rPr>
              <a:t>requests</a:t>
            </a:r>
            <a:r>
              <a:rPr lang="ko-KR" altLang="en-US" dirty="0" err="1">
                <a:latin typeface="+mn-ea"/>
                <a:cs typeface="Arial Unicode MS"/>
              </a:rPr>
              <a:t>를</a:t>
            </a:r>
            <a:r>
              <a:rPr lang="ko-KR" altLang="en-US" dirty="0">
                <a:latin typeface="+mn-ea"/>
                <a:cs typeface="Arial Unicode MS"/>
              </a:rPr>
              <a:t> 설치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  <a:cs typeface="Arial Unicode MS"/>
            </a:endParaRPr>
          </a:p>
          <a:p>
            <a:pPr marL="12700" algn="just">
              <a:lnSpc>
                <a:spcPct val="150000"/>
              </a:lnSpc>
            </a:pP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한빛출판네트워크</a:t>
            </a: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로그인 페이지 </a:t>
            </a:r>
            <a:r>
              <a:rPr lang="en-US" altLang="ko-KR" dirty="0">
                <a:latin typeface="+mn-ea"/>
                <a:cs typeface="Arial Unicode MS"/>
              </a:rPr>
              <a:t>: http://</a:t>
            </a:r>
            <a:r>
              <a:rPr lang="en-US" altLang="ko-KR" dirty="0" err="1">
                <a:latin typeface="+mn-ea"/>
                <a:cs typeface="Arial Unicode MS"/>
              </a:rPr>
              <a:t>www.hanbit.co.kr</a:t>
            </a:r>
            <a:r>
              <a:rPr lang="en-US" altLang="ko-KR" dirty="0">
                <a:latin typeface="+mn-ea"/>
                <a:cs typeface="Arial Unicode MS"/>
              </a:rPr>
              <a:t>/member/</a:t>
            </a:r>
            <a:r>
              <a:rPr lang="en-US" altLang="ko-KR" dirty="0" err="1">
                <a:latin typeface="+mn-ea"/>
                <a:cs typeface="Arial Unicode MS"/>
              </a:rPr>
              <a:t>login.html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latin typeface="+mn-ea"/>
                <a:cs typeface="Arial Unicode MS"/>
              </a:rPr>
              <a:t>마이페이지</a:t>
            </a:r>
            <a:r>
              <a:rPr lang="ko-KR" altLang="en-US" dirty="0">
                <a:latin typeface="+mn-ea"/>
                <a:cs typeface="Arial Unicode MS"/>
              </a:rPr>
              <a:t> </a:t>
            </a:r>
            <a:r>
              <a:rPr lang="en-US" altLang="ko-KR" dirty="0">
                <a:latin typeface="+mn-ea"/>
                <a:cs typeface="Arial Unicode MS"/>
              </a:rPr>
              <a:t>: http://</a:t>
            </a:r>
            <a:r>
              <a:rPr lang="en-US" altLang="ko-KR" dirty="0" err="1">
                <a:latin typeface="+mn-ea"/>
                <a:cs typeface="Arial Unicode MS"/>
              </a:rPr>
              <a:t>www.hanbit.co.kr</a:t>
            </a:r>
            <a:r>
              <a:rPr lang="en-US" altLang="ko-KR" dirty="0">
                <a:latin typeface="+mn-ea"/>
                <a:cs typeface="Arial Unicode MS"/>
              </a:rPr>
              <a:t>/</a:t>
            </a:r>
            <a:r>
              <a:rPr lang="en-US" altLang="ko-KR" dirty="0" err="1">
                <a:latin typeface="+mn-ea"/>
                <a:cs typeface="Arial Unicode MS"/>
              </a:rPr>
              <a:t>myhanbit</a:t>
            </a:r>
            <a:r>
              <a:rPr lang="en-US" altLang="ko-KR" dirty="0">
                <a:latin typeface="+mn-ea"/>
                <a:cs typeface="Arial Unicode MS"/>
              </a:rPr>
              <a:t>/</a:t>
            </a:r>
            <a:r>
              <a:rPr lang="en-US" altLang="ko-KR" dirty="0" err="1">
                <a:latin typeface="+mn-ea"/>
                <a:cs typeface="Arial Unicode MS"/>
              </a:rPr>
              <a:t>myhanbit.html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  <a:cs typeface="Arial Unicode MS"/>
            </a:endParaRP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xmlns="" id="{004575FB-F4CC-884F-A68F-4E4DEDAFD513}"/>
              </a:ext>
            </a:extLst>
          </p:cNvPr>
          <p:cNvSpPr txBox="1"/>
          <p:nvPr/>
        </p:nvSpPr>
        <p:spPr>
          <a:xfrm>
            <a:off x="232570" y="1617588"/>
            <a:ext cx="9601200" cy="3327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 marL="156210" marR="3729354">
              <a:lnSpc>
                <a:spcPct val="135400"/>
              </a:lnSpc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$ pip3 install requests</a:t>
            </a:r>
          </a:p>
        </p:txBody>
      </p:sp>
    </p:spTree>
    <p:extLst>
      <p:ext uri="{BB962C8B-B14F-4D97-AF65-F5344CB8AC3E}">
        <p14:creationId xmlns:p14="http://schemas.microsoft.com/office/powerpoint/2010/main" val="41346764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xmlns="" id="{54AA69F6-9B26-4E4D-AD51-56E30CC3193B}"/>
              </a:ext>
            </a:extLst>
          </p:cNvPr>
          <p:cNvSpPr txBox="1"/>
          <p:nvPr/>
        </p:nvSpPr>
        <p:spPr>
          <a:xfrm>
            <a:off x="271463" y="193675"/>
            <a:ext cx="9525000" cy="64578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en-US" altLang="ko-KR" sz="2400" dirty="0">
                <a:solidFill>
                  <a:srgbClr val="231F20"/>
                </a:solidFill>
                <a:latin typeface="나눔고딕코딩"/>
                <a:cs typeface="나눔고딕코딩"/>
              </a:rPr>
              <a:t>crontab</a:t>
            </a:r>
            <a:r>
              <a:rPr lang="ko-KR" altLang="en-US" sz="240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으로</a:t>
            </a:r>
            <a:r>
              <a:rPr lang="ko-KR" altLang="en-US" sz="240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z="240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cron</a:t>
            </a:r>
            <a:r>
              <a:rPr lang="en-US" altLang="ko-KR" sz="240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z="2400" dirty="0">
                <a:solidFill>
                  <a:srgbClr val="231F20"/>
                </a:solidFill>
                <a:latin typeface="나눔고딕코딩"/>
                <a:cs typeface="나눔고딕코딩"/>
              </a:rPr>
              <a:t>설정하기</a:t>
            </a: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“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crontab”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명령어로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cron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 설정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crontab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을 실행할 때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"-e”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옵션을 추가해서 실행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매일 아침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7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시에 “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everyday-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dollar.py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”</a:t>
            </a:r>
            <a:r>
              <a:rPr lang="ko-KR" altLang="en-US" dirty="0" err="1">
                <a:solidFill>
                  <a:srgbClr val="231F20"/>
                </a:solidFill>
                <a:latin typeface="나눔고딕코딩"/>
                <a:cs typeface="나눔고딕코딩"/>
              </a:rPr>
              <a:t>를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 실행하는 프로그램을 실행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12700" algn="just">
              <a:lnSpc>
                <a:spcPct val="150000"/>
              </a:lnSpc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12700" algn="just">
              <a:lnSpc>
                <a:spcPct val="150000"/>
              </a:lnSpc>
            </a:pPr>
            <a:r>
              <a:rPr lang="en-US" altLang="ko-KR" sz="240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cron</a:t>
            </a:r>
            <a:r>
              <a:rPr lang="en-US" altLang="ko-KR" sz="240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z="2400" dirty="0">
                <a:solidFill>
                  <a:srgbClr val="231F20"/>
                </a:solidFill>
                <a:latin typeface="나눔고딕코딩"/>
                <a:cs typeface="나눔고딕코딩"/>
              </a:rPr>
              <a:t>실행 시 </a:t>
            </a:r>
            <a:r>
              <a:rPr lang="ko-KR" altLang="en-US" sz="240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환경변수에</a:t>
            </a:r>
            <a:r>
              <a:rPr lang="ko-KR" altLang="en-US" sz="2400" dirty="0">
                <a:solidFill>
                  <a:srgbClr val="231F20"/>
                </a:solidFill>
                <a:latin typeface="나눔고딕코딩"/>
                <a:cs typeface="나눔고딕코딩"/>
              </a:rPr>
              <a:t> 주의하기</a:t>
            </a: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cron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을 실행할 때는 </a:t>
            </a:r>
            <a:r>
              <a:rPr lang="ko-KR" altLang="en-US" dirty="0" err="1">
                <a:solidFill>
                  <a:srgbClr val="231F20"/>
                </a:solidFill>
                <a:latin typeface="나눔고딕코딩"/>
                <a:cs typeface="나눔고딕코딩"/>
              </a:rPr>
              <a:t>환경변수가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 최소한으로만 설정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경로가 맞지 않아 명령이 실행되지 않는 경우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crontab</a:t>
            </a:r>
            <a:r>
              <a:rPr lang="ko-KR" altLang="en-US" dirty="0" err="1">
                <a:solidFill>
                  <a:srgbClr val="231F20"/>
                </a:solidFill>
                <a:latin typeface="나눔고딕코딩"/>
                <a:cs typeface="나눔고딕코딩"/>
              </a:rPr>
              <a:t>으로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 설정하는 설정 파일 앞부분에서  환경변수를 따로 설정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12700" algn="just">
              <a:lnSpc>
                <a:spcPct val="150000"/>
              </a:lnSpc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xmlns="" id="{20023B54-8C33-0643-8CCC-FA6085C5977E}"/>
              </a:ext>
            </a:extLst>
          </p:cNvPr>
          <p:cNvSpPr txBox="1"/>
          <p:nvPr/>
        </p:nvSpPr>
        <p:spPr>
          <a:xfrm>
            <a:off x="232570" y="1717675"/>
            <a:ext cx="9601200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 marL="157480">
              <a:spcBef>
                <a:spcPts val="680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$ crontab</a:t>
            </a:r>
            <a:r>
              <a:rPr lang="en-US" altLang="ko-KR" spc="-22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-e</a:t>
            </a:r>
            <a:endParaRPr lang="en-US" altLang="ko-KR" dirty="0">
              <a:latin typeface="나눔고딕코딩"/>
              <a:cs typeface="나눔고딕코딩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xmlns="" id="{164B3498-BC69-2D4C-92CB-9E3E55F6183C}"/>
              </a:ext>
            </a:extLst>
          </p:cNvPr>
          <p:cNvSpPr txBox="1"/>
          <p:nvPr/>
        </p:nvSpPr>
        <p:spPr>
          <a:xfrm>
            <a:off x="232570" y="2799356"/>
            <a:ext cx="9601200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 marL="157480">
              <a:spcBef>
                <a:spcPts val="680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0 7 * * * /path/to/python3 /path/to/everyday-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dollar.py</a:t>
            </a:r>
            <a:endParaRPr lang="en-US" altLang="ko-KR" dirty="0">
              <a:latin typeface="나눔고딕코딩"/>
              <a:cs typeface="나눔고딕코딩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xmlns="" id="{BE8A60EA-98F1-8A40-9FEA-25520B0D1A67}"/>
              </a:ext>
            </a:extLst>
          </p:cNvPr>
          <p:cNvSpPr txBox="1"/>
          <p:nvPr/>
        </p:nvSpPr>
        <p:spPr>
          <a:xfrm>
            <a:off x="232570" y="5527675"/>
            <a:ext cx="9601200" cy="14545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 marL="157480" marR="3196590">
              <a:lnSpc>
                <a:spcPct val="135400"/>
              </a:lnSpc>
            </a:pP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PATH=/</a:t>
            </a:r>
            <a:r>
              <a:rPr lang="en-US" altLang="ko-KR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usr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/local/bin:/</a:t>
            </a:r>
            <a:r>
              <a:rPr lang="en-US" altLang="ko-KR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usr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/bin:/bin  </a:t>
            </a:r>
          </a:p>
          <a:p>
            <a:pPr marL="157480" marR="3196590">
              <a:lnSpc>
                <a:spcPct val="135400"/>
              </a:lnSpc>
            </a:pPr>
            <a:r>
              <a:rPr lang="en-US" altLang="ko-KR" spc="-5" dirty="0">
                <a:solidFill>
                  <a:srgbClr val="231F20"/>
                </a:solidFill>
                <a:latin typeface="나눔고딕코딩"/>
                <a:cs typeface="나눔고딕코딩"/>
              </a:rPr>
              <a:t>PYTHONIOENCODING='utf-8’</a:t>
            </a:r>
            <a:endParaRPr lang="en-US" altLang="ko-KR" spc="-5" dirty="0">
              <a:solidFill>
                <a:srgbClr val="231F20"/>
              </a:solidFill>
              <a:latin typeface="Times New Roman"/>
              <a:cs typeface="Times New Roman"/>
            </a:endParaRPr>
          </a:p>
          <a:p>
            <a:pPr marL="157480" marR="3196590">
              <a:lnSpc>
                <a:spcPct val="135400"/>
              </a:lnSpc>
            </a:pPr>
            <a:endParaRPr lang="en-US" altLang="ko-KR" spc="-5" dirty="0">
              <a:solidFill>
                <a:srgbClr val="231F20"/>
              </a:solidFill>
              <a:latin typeface="Times New Roman"/>
              <a:cs typeface="Times New Roman"/>
            </a:endParaRPr>
          </a:p>
          <a:p>
            <a:pPr marL="157480" marR="3196590">
              <a:lnSpc>
                <a:spcPct val="135400"/>
              </a:lnSpc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0</a:t>
            </a:r>
            <a:r>
              <a:rPr lang="en-US" altLang="ko-KR" spc="-4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7</a:t>
            </a:r>
            <a:r>
              <a:rPr lang="en-US" altLang="ko-KR" spc="-4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*</a:t>
            </a:r>
            <a:r>
              <a:rPr lang="en-US" altLang="ko-KR" spc="-8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*</a:t>
            </a:r>
            <a:r>
              <a:rPr lang="en-US" altLang="ko-KR" spc="-8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*</a:t>
            </a:r>
            <a:r>
              <a:rPr lang="en-US" altLang="ko-KR" spc="-8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python3</a:t>
            </a:r>
            <a:r>
              <a:rPr lang="en-US" altLang="ko-KR" spc="-4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/home/test/everyday-</a:t>
            </a:r>
            <a:r>
              <a:rPr lang="en-US" altLang="ko-KR" spc="-1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dollar.py</a:t>
            </a:r>
            <a:endParaRPr lang="en-US" altLang="ko-KR" dirty="0">
              <a:latin typeface="나눔고딕코딩"/>
              <a:cs typeface="나눔고딕코딩"/>
            </a:endParaRPr>
          </a:p>
        </p:txBody>
      </p:sp>
    </p:spTree>
    <p:extLst>
      <p:ext uri="{BB962C8B-B14F-4D97-AF65-F5344CB8AC3E}">
        <p14:creationId xmlns:p14="http://schemas.microsoft.com/office/powerpoint/2010/main" val="302589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xmlns="" id="{54AA69F6-9B26-4E4D-AD51-56E30CC3193B}"/>
              </a:ext>
            </a:extLst>
          </p:cNvPr>
          <p:cNvSpPr txBox="1"/>
          <p:nvPr/>
        </p:nvSpPr>
        <p:spPr>
          <a:xfrm>
            <a:off x="271463" y="193675"/>
            <a:ext cx="9525000" cy="17488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en-US" altLang="ko-KR" sz="2400" dirty="0">
                <a:solidFill>
                  <a:srgbClr val="231F20"/>
                </a:solidFill>
                <a:latin typeface="나눔고딕코딩"/>
                <a:cs typeface="나눔고딕코딩"/>
              </a:rPr>
              <a:t>crontab </a:t>
            </a:r>
            <a:r>
              <a:rPr lang="ko-KR" altLang="en-US" sz="2400" dirty="0">
                <a:solidFill>
                  <a:srgbClr val="231F20"/>
                </a:solidFill>
                <a:latin typeface="나눔고딕코딩"/>
                <a:cs typeface="나눔고딕코딩"/>
              </a:rPr>
              <a:t>설정 방법</a:t>
            </a:r>
          </a:p>
          <a:p>
            <a:pPr marL="12700" algn="just">
              <a:lnSpc>
                <a:spcPct val="150000"/>
              </a:lnSpc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xmlns="" id="{20023B54-8C33-0643-8CCC-FA6085C5977E}"/>
              </a:ext>
            </a:extLst>
          </p:cNvPr>
          <p:cNvSpPr txBox="1"/>
          <p:nvPr/>
        </p:nvSpPr>
        <p:spPr>
          <a:xfrm>
            <a:off x="232570" y="879475"/>
            <a:ext cx="9601200" cy="64376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 marL="157480">
              <a:spcBef>
                <a:spcPts val="680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[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서식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] crontab</a:t>
            </a:r>
          </a:p>
          <a:p>
            <a:pPr marL="157480">
              <a:spcBef>
                <a:spcPts val="680"/>
              </a:spcBef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분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) (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시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) (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일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) (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월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) (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요일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) &lt;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실행할 명령어의 경로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&gt;</a:t>
            </a:r>
          </a:p>
        </p:txBody>
      </p:sp>
      <p:graphicFrame>
        <p:nvGraphicFramePr>
          <p:cNvPr id="9" name="object 13">
            <a:extLst>
              <a:ext uri="{FF2B5EF4-FFF2-40B4-BE49-F238E27FC236}">
                <a16:creationId xmlns:a16="http://schemas.microsoft.com/office/drawing/2014/main" xmlns="" id="{A6C222D7-C041-F947-BC26-8F750FC0B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715486"/>
              </p:ext>
            </p:extLst>
          </p:nvPr>
        </p:nvGraphicFramePr>
        <p:xfrm>
          <a:off x="232569" y="1793875"/>
          <a:ext cx="4386952" cy="2362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12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657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3704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spc="-14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항목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65848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marL="407034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spc="-14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설명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65848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3680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분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65848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7034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spc="2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0-59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65848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3704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시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65848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7034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spc="1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0-23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65848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3704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일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65848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7034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spc="-5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1-31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65848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3704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월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65848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7034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spc="-6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1-12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65848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3704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spc="-14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요일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65848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7034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spc="-2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0-7(0과 </a:t>
                      </a:r>
                      <a:r>
                        <a:rPr sz="1400" spc="-9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7은</a:t>
                      </a:r>
                      <a:r>
                        <a:rPr sz="14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일요일)</a:t>
                      </a:r>
                      <a:endParaRPr sz="14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65848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10" name="object 15">
            <a:extLst>
              <a:ext uri="{FF2B5EF4-FFF2-40B4-BE49-F238E27FC236}">
                <a16:creationId xmlns:a16="http://schemas.microsoft.com/office/drawing/2014/main" xmlns="" id="{9D8B6301-3AC1-654D-BB21-8EAE366B5E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875848"/>
              </p:ext>
            </p:extLst>
          </p:nvPr>
        </p:nvGraphicFramePr>
        <p:xfrm>
          <a:off x="232568" y="4469233"/>
          <a:ext cx="9427011" cy="2125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07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815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39471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25053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4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이름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71091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marL="28321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14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사용</a:t>
                      </a:r>
                      <a:r>
                        <a:rPr sz="1500" spc="-13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9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예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71091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marL="255904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4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설명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71091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5053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4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리스트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71091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321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5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0,10,30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71091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5904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2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0, </a:t>
                      </a:r>
                      <a:r>
                        <a:rPr sz="1500" spc="-7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10, </a:t>
                      </a:r>
                      <a:r>
                        <a:rPr sz="1500" spc="-5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30을 </a:t>
                      </a:r>
                      <a:r>
                        <a:rPr sz="15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각각</a:t>
                      </a:r>
                      <a:r>
                        <a:rPr sz="1500" spc="-6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지정합니다.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71091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25029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4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범위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71091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321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1-5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71091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5904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0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1, </a:t>
                      </a:r>
                      <a:r>
                        <a:rPr sz="1500" spc="-4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2, </a:t>
                      </a:r>
                      <a:r>
                        <a:rPr sz="1500" spc="-4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3, 4, </a:t>
                      </a:r>
                      <a:r>
                        <a:rPr sz="1500" spc="-7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5를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범위로 </a:t>
                      </a:r>
                      <a:r>
                        <a:rPr sz="1500" spc="-5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지정합니다.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71091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25053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4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간격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71091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321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3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*/10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71091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5904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7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10, </a:t>
                      </a:r>
                      <a:r>
                        <a:rPr sz="1500" spc="-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20, </a:t>
                      </a:r>
                      <a:r>
                        <a:rPr sz="1500" spc="-7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30처럼 </a:t>
                      </a:r>
                      <a:r>
                        <a:rPr sz="1500" spc="-9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10  </a:t>
                      </a:r>
                      <a:r>
                        <a:rPr sz="1500" spc="-13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간격으로 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지정합니다.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71091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25053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4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와일드카드</a:t>
                      </a:r>
                      <a:endParaRPr sz="1500">
                        <a:latin typeface="Arial Unicode MS"/>
                        <a:cs typeface="Arial Unicode MS"/>
                      </a:endParaRPr>
                    </a:p>
                  </a:txBody>
                  <a:tcPr marL="0" marR="0" marT="71091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321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*</a:t>
                      </a:r>
                      <a:endParaRPr sz="15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71091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5904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모두</a:t>
                      </a:r>
                      <a:r>
                        <a:rPr sz="1500" spc="-12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500" spc="-13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지정합니다.</a:t>
                      </a:r>
                      <a:endParaRPr sz="15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71091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120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xmlns="" id="{54AA69F6-9B26-4E4D-AD51-56E30CC3193B}"/>
              </a:ext>
            </a:extLst>
          </p:cNvPr>
          <p:cNvSpPr txBox="1"/>
          <p:nvPr/>
        </p:nvSpPr>
        <p:spPr>
          <a:xfrm>
            <a:off x="271463" y="193675"/>
            <a:ext cx="9525000" cy="74273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매 분마다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"Hi"</a:t>
            </a:r>
            <a:r>
              <a:rPr lang="ko-KR" altLang="en-US" dirty="0" err="1">
                <a:solidFill>
                  <a:srgbClr val="231F20"/>
                </a:solidFill>
                <a:latin typeface="나눔고딕코딩"/>
                <a:cs typeface="나눔고딕코딩"/>
              </a:rPr>
              <a:t>라고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 이야기하는 프로그램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매일 아침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8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시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30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분에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"Good morning"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이라고 인사하는 예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매월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20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일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18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시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32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분에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/home/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hoge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/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fuga.sh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라는 프로그램을  실행하는 프로그램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매년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5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월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6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일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7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시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8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분에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"Have a nice day"</a:t>
            </a:r>
            <a:r>
              <a:rPr lang="ko-KR" altLang="en-US" dirty="0" err="1">
                <a:solidFill>
                  <a:srgbClr val="231F20"/>
                </a:solidFill>
                <a:latin typeface="나눔고딕코딩"/>
                <a:cs typeface="나눔고딕코딩"/>
              </a:rPr>
              <a:t>라고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 인사하는 예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매주 월요일 아침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7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시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50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분에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"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쓰레기 버리는 날입니다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!"</a:t>
            </a:r>
            <a:r>
              <a:rPr lang="ko-KR" altLang="en-US" dirty="0" err="1">
                <a:solidFill>
                  <a:srgbClr val="231F20"/>
                </a:solidFill>
                <a:latin typeface="나눔고딕코딩"/>
                <a:cs typeface="나눔고딕코딩"/>
              </a:rPr>
              <a:t>라고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 알려주는 설정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xmlns="" id="{20023B54-8C33-0643-8CCC-FA6085C5977E}"/>
              </a:ext>
            </a:extLst>
          </p:cNvPr>
          <p:cNvSpPr txBox="1"/>
          <p:nvPr/>
        </p:nvSpPr>
        <p:spPr>
          <a:xfrm>
            <a:off x="232570" y="650875"/>
            <a:ext cx="9601200" cy="363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 marL="133350" algn="just">
              <a:lnSpc>
                <a:spcPct val="150000"/>
              </a:lnSpc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* * * * * /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usr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/bin/say "Hi"</a:t>
            </a: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xmlns="" id="{5117E454-0989-D043-8C3D-E06B4A9D917E}"/>
              </a:ext>
            </a:extLst>
          </p:cNvPr>
          <p:cNvSpPr txBox="1"/>
          <p:nvPr/>
        </p:nvSpPr>
        <p:spPr>
          <a:xfrm>
            <a:off x="232570" y="1870075"/>
            <a:ext cx="9601200" cy="363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 marL="133350" algn="just">
              <a:lnSpc>
                <a:spcPct val="150000"/>
              </a:lnSpc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30 8 * * * /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usr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/bin/say "Good morning"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xmlns="" id="{FF8E6FFA-AB01-7B46-A112-E03B960171D0}"/>
              </a:ext>
            </a:extLst>
          </p:cNvPr>
          <p:cNvSpPr txBox="1"/>
          <p:nvPr/>
        </p:nvSpPr>
        <p:spPr>
          <a:xfrm>
            <a:off x="232570" y="3109367"/>
            <a:ext cx="9601200" cy="363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 marL="133350" algn="just">
              <a:lnSpc>
                <a:spcPct val="150000"/>
              </a:lnSpc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32 18 20 * * /home/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hoge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/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fuga.sh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xmlns="" id="{B2E9B3EF-A0AD-8E4E-8C80-531250EF65F0}"/>
              </a:ext>
            </a:extLst>
          </p:cNvPr>
          <p:cNvSpPr txBox="1"/>
          <p:nvPr/>
        </p:nvSpPr>
        <p:spPr>
          <a:xfrm>
            <a:off x="232570" y="4348659"/>
            <a:ext cx="9601200" cy="363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 marL="133350" algn="just">
              <a:lnSpc>
                <a:spcPct val="150000"/>
              </a:lnSpc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08 07 06 05 * /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usr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/bin/say "Have a nice day"</a:t>
            </a: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xmlns="" id="{30A84326-B9CC-C240-BA6F-3EF894C6BA97}"/>
              </a:ext>
            </a:extLst>
          </p:cNvPr>
          <p:cNvSpPr txBox="1"/>
          <p:nvPr/>
        </p:nvSpPr>
        <p:spPr>
          <a:xfrm>
            <a:off x="232570" y="5587951"/>
            <a:ext cx="9601200" cy="3634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 marL="133350" algn="just">
              <a:lnSpc>
                <a:spcPct val="150000"/>
              </a:lnSpc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50 07 * * 1 /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usr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/bin/say "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쓰레기 버리는 날입니다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!"</a:t>
            </a:r>
          </a:p>
        </p:txBody>
      </p:sp>
    </p:spTree>
    <p:extLst>
      <p:ext uri="{BB962C8B-B14F-4D97-AF65-F5344CB8AC3E}">
        <p14:creationId xmlns:p14="http://schemas.microsoft.com/office/powerpoint/2010/main" val="31436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xmlns="" id="{54AA69F6-9B26-4E4D-AD51-56E30CC3193B}"/>
              </a:ext>
            </a:extLst>
          </p:cNvPr>
          <p:cNvSpPr txBox="1"/>
          <p:nvPr/>
        </p:nvSpPr>
        <p:spPr>
          <a:xfrm>
            <a:off x="271463" y="193675"/>
            <a:ext cx="9525000" cy="7011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cron</a:t>
            </a:r>
            <a:r>
              <a:rPr lang="ko-KR" altLang="en-US" dirty="0" err="1">
                <a:solidFill>
                  <a:srgbClr val="231F20"/>
                </a:solidFill>
                <a:latin typeface="나눔고딕코딩"/>
                <a:cs typeface="나눔고딕코딩"/>
              </a:rPr>
              <a:t>으로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 요일을 지정할 때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매월의  마지막  날에  뭔가를  하고  싶은  경우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표준 출력 또는 오류 출력이 있으면 메일 오는 기능을 비활성화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crontab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의 앞에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MAILTO</a:t>
            </a:r>
            <a:r>
              <a:rPr lang="ko-KR" altLang="en-US" dirty="0" err="1">
                <a:solidFill>
                  <a:srgbClr val="231F20"/>
                </a:solidFill>
                <a:latin typeface="나눔고딕코딩"/>
                <a:cs typeface="나눔고딕코딩"/>
              </a:rPr>
              <a:t>를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dirty="0" err="1">
                <a:solidFill>
                  <a:srgbClr val="231F20"/>
                </a:solidFill>
                <a:latin typeface="나눔고딕코딩"/>
                <a:cs typeface="나눔고딕코딩"/>
              </a:rPr>
              <a:t>비워두기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12700" algn="just">
              <a:lnSpc>
                <a:spcPct val="150000"/>
              </a:lnSpc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</p:txBody>
      </p:sp>
      <p:graphicFrame>
        <p:nvGraphicFramePr>
          <p:cNvPr id="9" name="object 22">
            <a:extLst>
              <a:ext uri="{FF2B5EF4-FFF2-40B4-BE49-F238E27FC236}">
                <a16:creationId xmlns:a16="http://schemas.microsoft.com/office/drawing/2014/main" xmlns="" id="{62BAAAD5-167A-8C4C-BB54-B733B63B8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065437"/>
              </p:ext>
            </p:extLst>
          </p:nvPr>
        </p:nvGraphicFramePr>
        <p:xfrm>
          <a:off x="459686" y="650874"/>
          <a:ext cx="3557594" cy="32004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35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340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00056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spc="-14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요일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66911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marL="3714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spc="-14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숫자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66911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0033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spc="-14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월요일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66911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14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1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66911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0056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spc="-14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화요일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66911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14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2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66911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00056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spc="-14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수요일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66911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14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3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66911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0056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spc="-14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목요일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66911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14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4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66911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00056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spc="-14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금요일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66911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14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5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66911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00033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spc="-14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토요일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66911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14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6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66911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00056"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spc="-14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일요일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66911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14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spc="-90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7 </a:t>
                      </a:r>
                      <a:r>
                        <a:rPr sz="1400" spc="-12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또는  </a:t>
                      </a:r>
                      <a:r>
                        <a:rPr sz="1400" spc="-5" dirty="0">
                          <a:solidFill>
                            <a:srgbClr val="231F20"/>
                          </a:solidFill>
                          <a:latin typeface="Arial Unicode MS"/>
                          <a:cs typeface="Arial Unicode MS"/>
                        </a:rPr>
                        <a:t>0</a:t>
                      </a:r>
                      <a:endParaRPr sz="14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66911" marB="0">
                    <a:lnT w="6350">
                      <a:solidFill>
                        <a:srgbClr val="BCBEC0"/>
                      </a:solidFill>
                      <a:prstDash val="solid"/>
                    </a:lnT>
                    <a:lnB w="6350">
                      <a:solidFill>
                        <a:srgbClr val="BCBE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0" name="object 6">
            <a:extLst>
              <a:ext uri="{FF2B5EF4-FFF2-40B4-BE49-F238E27FC236}">
                <a16:creationId xmlns:a16="http://schemas.microsoft.com/office/drawing/2014/main" xmlns="" id="{66436A1D-7227-5547-A6D2-8373482D5288}"/>
              </a:ext>
            </a:extLst>
          </p:cNvPr>
          <p:cNvSpPr txBox="1"/>
          <p:nvPr/>
        </p:nvSpPr>
        <p:spPr>
          <a:xfrm>
            <a:off x="232570" y="4804863"/>
            <a:ext cx="9601200" cy="3634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 marL="133350" algn="just">
              <a:lnSpc>
                <a:spcPct val="150000"/>
              </a:lnSpc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50 23 28-31 * * /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usr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/bin/test $( date -d '+1 day' +%d ) -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eq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1 &amp;&amp; &lt;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실행할 명령어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&gt;</a:t>
            </a: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xmlns="" id="{6BEE5FF6-1B7C-8D4F-AA74-3DAAB16A852D}"/>
              </a:ext>
            </a:extLst>
          </p:cNvPr>
          <p:cNvSpPr txBox="1"/>
          <p:nvPr/>
        </p:nvSpPr>
        <p:spPr>
          <a:xfrm>
            <a:off x="232960" y="6442075"/>
            <a:ext cx="9601200" cy="363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 marL="133350" algn="just">
              <a:lnSpc>
                <a:spcPct val="150000"/>
              </a:lnSpc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MAILTO=""</a:t>
            </a:r>
          </a:p>
        </p:txBody>
      </p:sp>
    </p:spTree>
    <p:extLst>
      <p:ext uri="{BB962C8B-B14F-4D97-AF65-F5344CB8AC3E}">
        <p14:creationId xmlns:p14="http://schemas.microsoft.com/office/powerpoint/2010/main" val="236004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-127911" y="-111118"/>
            <a:ext cx="10186754" cy="7668763"/>
          </a:xfrm>
          <a:custGeom>
            <a:avLst/>
            <a:gdLst/>
            <a:ahLst/>
            <a:cxnLst/>
            <a:rect l="l" t="t" r="r" b="b"/>
            <a:pathLst>
              <a:path w="5549900" h="3226435">
                <a:moveTo>
                  <a:pt x="0" y="3225901"/>
                </a:moveTo>
                <a:lnTo>
                  <a:pt x="5549392" y="3225901"/>
                </a:lnTo>
                <a:lnTo>
                  <a:pt x="5549392" y="0"/>
                </a:lnTo>
                <a:lnTo>
                  <a:pt x="0" y="0"/>
                </a:lnTo>
                <a:lnTo>
                  <a:pt x="0" y="3225901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90778" y="2251075"/>
            <a:ext cx="2339975" cy="69215"/>
          </a:xfrm>
          <a:custGeom>
            <a:avLst/>
            <a:gdLst/>
            <a:ahLst/>
            <a:cxnLst/>
            <a:rect l="l" t="t" r="r" b="b"/>
            <a:pathLst>
              <a:path w="2339975" h="69215">
                <a:moveTo>
                  <a:pt x="2339425" y="0"/>
                </a:moveTo>
                <a:lnTo>
                  <a:pt x="0" y="0"/>
                </a:lnTo>
                <a:lnTo>
                  <a:pt x="794" y="7947"/>
                </a:lnTo>
                <a:lnTo>
                  <a:pt x="8669" y="32696"/>
                </a:lnTo>
                <a:lnTo>
                  <a:pt x="30043" y="57445"/>
                </a:lnTo>
                <a:lnTo>
                  <a:pt x="71666" y="68694"/>
                </a:lnTo>
                <a:lnTo>
                  <a:pt x="2268321" y="68694"/>
                </a:lnTo>
                <a:lnTo>
                  <a:pt x="2279571" y="67569"/>
                </a:lnTo>
                <a:lnTo>
                  <a:pt x="2304319" y="59695"/>
                </a:lnTo>
                <a:lnTo>
                  <a:pt x="2329068" y="38321"/>
                </a:lnTo>
                <a:lnTo>
                  <a:pt x="2339425" y="0"/>
                </a:lnTo>
                <a:close/>
              </a:path>
            </a:pathLst>
          </a:custGeom>
          <a:solidFill>
            <a:srgbClr val="6D6E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94769" y="2276576"/>
            <a:ext cx="4932045" cy="3015615"/>
          </a:xfrm>
          <a:custGeom>
            <a:avLst/>
            <a:gdLst/>
            <a:ahLst/>
            <a:cxnLst/>
            <a:rect l="l" t="t" r="r" b="b"/>
            <a:pathLst>
              <a:path w="4932045" h="3015615">
                <a:moveTo>
                  <a:pt x="4751997" y="0"/>
                </a:moveTo>
                <a:lnTo>
                  <a:pt x="179997" y="0"/>
                </a:lnTo>
                <a:lnTo>
                  <a:pt x="151872" y="2812"/>
                </a:lnTo>
                <a:lnTo>
                  <a:pt x="89998" y="22499"/>
                </a:lnTo>
                <a:lnTo>
                  <a:pt x="28124" y="75936"/>
                </a:lnTo>
                <a:lnTo>
                  <a:pt x="0" y="179997"/>
                </a:lnTo>
                <a:lnTo>
                  <a:pt x="0" y="2834995"/>
                </a:lnTo>
                <a:lnTo>
                  <a:pt x="2812" y="2863122"/>
                </a:lnTo>
                <a:lnTo>
                  <a:pt x="22499" y="2925000"/>
                </a:lnTo>
                <a:lnTo>
                  <a:pt x="75936" y="2986878"/>
                </a:lnTo>
                <a:lnTo>
                  <a:pt x="179997" y="3015005"/>
                </a:lnTo>
                <a:lnTo>
                  <a:pt x="4751997" y="3015005"/>
                </a:lnTo>
                <a:lnTo>
                  <a:pt x="4780121" y="3012192"/>
                </a:lnTo>
                <a:lnTo>
                  <a:pt x="4841995" y="2992504"/>
                </a:lnTo>
                <a:lnTo>
                  <a:pt x="4903869" y="2939063"/>
                </a:lnTo>
                <a:lnTo>
                  <a:pt x="4931994" y="2834995"/>
                </a:lnTo>
                <a:lnTo>
                  <a:pt x="4931994" y="179997"/>
                </a:lnTo>
                <a:lnTo>
                  <a:pt x="4929181" y="151872"/>
                </a:lnTo>
                <a:lnTo>
                  <a:pt x="4909494" y="89998"/>
                </a:lnTo>
                <a:lnTo>
                  <a:pt x="4856057" y="28124"/>
                </a:lnTo>
                <a:lnTo>
                  <a:pt x="47519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94769" y="2276576"/>
            <a:ext cx="4932045" cy="3015615"/>
          </a:xfrm>
          <a:custGeom>
            <a:avLst/>
            <a:gdLst/>
            <a:ahLst/>
            <a:cxnLst/>
            <a:rect l="l" t="t" r="r" b="b"/>
            <a:pathLst>
              <a:path w="4932045" h="3015615">
                <a:moveTo>
                  <a:pt x="179997" y="0"/>
                </a:moveTo>
                <a:lnTo>
                  <a:pt x="151872" y="2812"/>
                </a:lnTo>
                <a:lnTo>
                  <a:pt x="89998" y="22499"/>
                </a:lnTo>
                <a:lnTo>
                  <a:pt x="28124" y="75936"/>
                </a:lnTo>
                <a:lnTo>
                  <a:pt x="0" y="179997"/>
                </a:lnTo>
                <a:lnTo>
                  <a:pt x="0" y="2834995"/>
                </a:lnTo>
                <a:lnTo>
                  <a:pt x="2812" y="2863122"/>
                </a:lnTo>
                <a:lnTo>
                  <a:pt x="22499" y="2925000"/>
                </a:lnTo>
                <a:lnTo>
                  <a:pt x="75936" y="2986878"/>
                </a:lnTo>
                <a:lnTo>
                  <a:pt x="179997" y="3015005"/>
                </a:lnTo>
                <a:lnTo>
                  <a:pt x="4751997" y="3015005"/>
                </a:lnTo>
                <a:lnTo>
                  <a:pt x="4780121" y="3012192"/>
                </a:lnTo>
                <a:lnTo>
                  <a:pt x="4841995" y="2992504"/>
                </a:lnTo>
                <a:lnTo>
                  <a:pt x="4903869" y="2939063"/>
                </a:lnTo>
                <a:lnTo>
                  <a:pt x="4931994" y="2834995"/>
                </a:lnTo>
                <a:lnTo>
                  <a:pt x="4931994" y="179997"/>
                </a:lnTo>
                <a:lnTo>
                  <a:pt x="4929181" y="151872"/>
                </a:lnTo>
                <a:lnTo>
                  <a:pt x="4909494" y="89998"/>
                </a:lnTo>
                <a:lnTo>
                  <a:pt x="4856057" y="28124"/>
                </a:lnTo>
                <a:lnTo>
                  <a:pt x="4751997" y="0"/>
                </a:lnTo>
                <a:lnTo>
                  <a:pt x="179997" y="0"/>
                </a:lnTo>
                <a:close/>
              </a:path>
            </a:pathLst>
          </a:custGeom>
          <a:ln w="36004">
            <a:solidFill>
              <a:srgbClr val="6D6E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59076" y="2387231"/>
            <a:ext cx="0" cy="462915"/>
          </a:xfrm>
          <a:custGeom>
            <a:avLst/>
            <a:gdLst/>
            <a:ahLst/>
            <a:cxnLst/>
            <a:rect l="l" t="t" r="r" b="b"/>
            <a:pathLst>
              <a:path h="462915">
                <a:moveTo>
                  <a:pt x="0" y="462699"/>
                </a:moveTo>
                <a:lnTo>
                  <a:pt x="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05874" y="2387231"/>
            <a:ext cx="0" cy="462915"/>
          </a:xfrm>
          <a:custGeom>
            <a:avLst/>
            <a:gdLst/>
            <a:ahLst/>
            <a:cxnLst/>
            <a:rect l="l" t="t" r="r" b="b"/>
            <a:pathLst>
              <a:path h="462915">
                <a:moveTo>
                  <a:pt x="0" y="462699"/>
                </a:moveTo>
                <a:lnTo>
                  <a:pt x="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635734" y="2291410"/>
            <a:ext cx="793750" cy="62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000" b="1" spc="-40" dirty="0" smtClean="0">
                <a:solidFill>
                  <a:srgbClr val="414042"/>
                </a:solidFill>
                <a:latin typeface="Century Gothic"/>
                <a:cs typeface="Century Gothic"/>
              </a:rPr>
              <a:t>2-</a:t>
            </a:r>
            <a:r>
              <a:rPr lang="en-US" sz="4000" b="1" spc="-40" dirty="0">
                <a:solidFill>
                  <a:srgbClr val="414042"/>
                </a:solidFill>
                <a:latin typeface="Century Gothic"/>
                <a:cs typeface="Century Gothic"/>
              </a:rPr>
              <a:t>5</a:t>
            </a:r>
            <a:endParaRPr sz="4000" dirty="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217436" y="3202317"/>
            <a:ext cx="3673902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ko-KR" dirty="0"/>
              <a:t>Scrapy</a:t>
            </a:r>
            <a:r>
              <a:rPr lang="ko-KR" altLang="en-US" dirty="0"/>
              <a:t>를 이용한 </a:t>
            </a:r>
            <a:r>
              <a:rPr lang="ko-KR" altLang="en-US" dirty="0" smtClean="0"/>
              <a:t>스크레이핑</a:t>
            </a:r>
            <a:endParaRPr spc="-235" dirty="0"/>
          </a:p>
        </p:txBody>
      </p:sp>
      <p:sp>
        <p:nvSpPr>
          <p:cNvPr id="11" name="object 11"/>
          <p:cNvSpPr/>
          <p:nvPr/>
        </p:nvSpPr>
        <p:spPr>
          <a:xfrm>
            <a:off x="2819774" y="4490580"/>
            <a:ext cx="2115185" cy="260985"/>
          </a:xfrm>
          <a:custGeom>
            <a:avLst/>
            <a:gdLst/>
            <a:ahLst/>
            <a:cxnLst/>
            <a:rect l="l" t="t" r="r" b="b"/>
            <a:pathLst>
              <a:path w="2115185" h="260985">
                <a:moveTo>
                  <a:pt x="2042934" y="0"/>
                </a:moveTo>
                <a:lnTo>
                  <a:pt x="71996" y="0"/>
                </a:lnTo>
                <a:lnTo>
                  <a:pt x="60746" y="1124"/>
                </a:lnTo>
                <a:lnTo>
                  <a:pt x="35998" y="8999"/>
                </a:lnTo>
                <a:lnTo>
                  <a:pt x="11249" y="30373"/>
                </a:lnTo>
                <a:lnTo>
                  <a:pt x="0" y="71996"/>
                </a:lnTo>
                <a:lnTo>
                  <a:pt x="0" y="189001"/>
                </a:lnTo>
                <a:lnTo>
                  <a:pt x="1124" y="200250"/>
                </a:lnTo>
                <a:lnTo>
                  <a:pt x="8999" y="224999"/>
                </a:lnTo>
                <a:lnTo>
                  <a:pt x="30373" y="249748"/>
                </a:lnTo>
                <a:lnTo>
                  <a:pt x="71996" y="260997"/>
                </a:lnTo>
                <a:lnTo>
                  <a:pt x="2042934" y="260997"/>
                </a:lnTo>
                <a:lnTo>
                  <a:pt x="2054186" y="259872"/>
                </a:lnTo>
                <a:lnTo>
                  <a:pt x="2078939" y="251998"/>
                </a:lnTo>
                <a:lnTo>
                  <a:pt x="2103692" y="230624"/>
                </a:lnTo>
                <a:lnTo>
                  <a:pt x="2114943" y="189001"/>
                </a:lnTo>
                <a:lnTo>
                  <a:pt x="2114943" y="71996"/>
                </a:lnTo>
                <a:lnTo>
                  <a:pt x="2113818" y="60746"/>
                </a:lnTo>
                <a:lnTo>
                  <a:pt x="2105942" y="35998"/>
                </a:lnTo>
                <a:lnTo>
                  <a:pt x="2084564" y="11249"/>
                </a:lnTo>
                <a:lnTo>
                  <a:pt x="2042934" y="0"/>
                </a:lnTo>
                <a:close/>
              </a:path>
            </a:pathLst>
          </a:custGeom>
          <a:solidFill>
            <a:srgbClr val="6D6E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819774" y="4679569"/>
            <a:ext cx="2115185" cy="362279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51435" rIns="0" bIns="0" rtlCol="0">
            <a:spAutoFit/>
          </a:bodyPr>
          <a:lstStyle/>
          <a:p>
            <a:pPr marL="179705" indent="-107950">
              <a:spcBef>
                <a:spcPts val="405"/>
              </a:spcBef>
              <a:buClr>
                <a:srgbClr val="58595B"/>
              </a:buClr>
              <a:buSzPct val="75000"/>
              <a:buChar char="■"/>
              <a:tabLst>
                <a:tab pos="180340" algn="l"/>
              </a:tabLst>
            </a:pPr>
            <a:r>
              <a:rPr lang="en-US" sz="800" spc="-15" dirty="0">
                <a:solidFill>
                  <a:srgbClr val="414042"/>
                </a:solidFill>
                <a:latin typeface="Arial Unicode MS"/>
                <a:cs typeface="Arial Unicode MS"/>
              </a:rPr>
              <a:t>Scrapy </a:t>
            </a:r>
            <a:r>
              <a:rPr lang="ko-KR" altLang="en-US" sz="800" spc="-15" dirty="0">
                <a:solidFill>
                  <a:srgbClr val="414042"/>
                </a:solidFill>
                <a:latin typeface="Arial Unicode MS"/>
                <a:cs typeface="Arial Unicode MS"/>
              </a:rPr>
              <a:t>소개</a:t>
            </a:r>
            <a:endParaRPr sz="800" spc="-15" dirty="0">
              <a:solidFill>
                <a:srgbClr val="414042"/>
              </a:solidFill>
              <a:latin typeface="Arial Unicode MS"/>
              <a:cs typeface="Arial Unicode MS"/>
            </a:endParaRPr>
          </a:p>
          <a:p>
            <a:pPr marL="179705" indent="-107950">
              <a:spcBef>
                <a:spcPts val="540"/>
              </a:spcBef>
              <a:buClr>
                <a:srgbClr val="58595B"/>
              </a:buClr>
              <a:buSzPct val="75000"/>
              <a:buChar char="■"/>
              <a:tabLst>
                <a:tab pos="180340" algn="l"/>
              </a:tabLst>
            </a:pPr>
            <a:r>
              <a:rPr lang="en-US" sz="800" spc="-15" dirty="0" smtClean="0">
                <a:solidFill>
                  <a:srgbClr val="414042"/>
                </a:solidFill>
                <a:latin typeface="Arial Unicode MS"/>
                <a:cs typeface="Arial Unicode MS"/>
              </a:rPr>
              <a:t>Scrapy </a:t>
            </a:r>
            <a:r>
              <a:rPr lang="ko-KR" altLang="en-US" sz="800" spc="-15" dirty="0" smtClean="0">
                <a:solidFill>
                  <a:srgbClr val="414042"/>
                </a:solidFill>
                <a:latin typeface="Arial Unicode MS"/>
                <a:cs typeface="Arial Unicode MS"/>
              </a:rPr>
              <a:t>사용법</a:t>
            </a:r>
            <a:endParaRPr sz="800" dirty="0">
              <a:latin typeface="Arial Unicode MS"/>
              <a:cs typeface="Arial Unicode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67260" y="4514824"/>
            <a:ext cx="97345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800" spc="-65" dirty="0">
                <a:solidFill>
                  <a:srgbClr val="FFFFFF"/>
                </a:solidFill>
                <a:latin typeface="Arial Unicode MS"/>
                <a:cs typeface="Arial Unicode MS"/>
              </a:rPr>
              <a:t>이번  절에서  배울</a:t>
            </a:r>
            <a:r>
              <a:rPr sz="800" spc="-114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800" spc="-65" dirty="0">
                <a:solidFill>
                  <a:srgbClr val="FFFFFF"/>
                </a:solidFill>
                <a:latin typeface="Arial Unicode MS"/>
                <a:cs typeface="Arial Unicode MS"/>
              </a:rPr>
              <a:t>내용</a:t>
            </a:r>
            <a:endParaRPr sz="800">
              <a:latin typeface="Arial Unicode MS"/>
              <a:cs typeface="Arial Unicode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186775" y="4490580"/>
            <a:ext cx="2115185" cy="260985"/>
          </a:xfrm>
          <a:custGeom>
            <a:avLst/>
            <a:gdLst/>
            <a:ahLst/>
            <a:cxnLst/>
            <a:rect l="l" t="t" r="r" b="b"/>
            <a:pathLst>
              <a:path w="2115185" h="260985">
                <a:moveTo>
                  <a:pt x="2042934" y="0"/>
                </a:moveTo>
                <a:lnTo>
                  <a:pt x="71996" y="0"/>
                </a:lnTo>
                <a:lnTo>
                  <a:pt x="60746" y="1124"/>
                </a:lnTo>
                <a:lnTo>
                  <a:pt x="35998" y="8999"/>
                </a:lnTo>
                <a:lnTo>
                  <a:pt x="11249" y="30373"/>
                </a:lnTo>
                <a:lnTo>
                  <a:pt x="0" y="71996"/>
                </a:lnTo>
                <a:lnTo>
                  <a:pt x="0" y="189001"/>
                </a:lnTo>
                <a:lnTo>
                  <a:pt x="1124" y="200250"/>
                </a:lnTo>
                <a:lnTo>
                  <a:pt x="8999" y="224999"/>
                </a:lnTo>
                <a:lnTo>
                  <a:pt x="30373" y="249748"/>
                </a:lnTo>
                <a:lnTo>
                  <a:pt x="71996" y="260997"/>
                </a:lnTo>
                <a:lnTo>
                  <a:pt x="2042934" y="260997"/>
                </a:lnTo>
                <a:lnTo>
                  <a:pt x="2054186" y="259872"/>
                </a:lnTo>
                <a:lnTo>
                  <a:pt x="2078939" y="251998"/>
                </a:lnTo>
                <a:lnTo>
                  <a:pt x="2103692" y="230624"/>
                </a:lnTo>
                <a:lnTo>
                  <a:pt x="2114943" y="189001"/>
                </a:lnTo>
                <a:lnTo>
                  <a:pt x="2114943" y="71996"/>
                </a:lnTo>
                <a:lnTo>
                  <a:pt x="2113818" y="60746"/>
                </a:lnTo>
                <a:lnTo>
                  <a:pt x="2105942" y="35998"/>
                </a:lnTo>
                <a:lnTo>
                  <a:pt x="2084564" y="11249"/>
                </a:lnTo>
                <a:lnTo>
                  <a:pt x="2042934" y="0"/>
                </a:lnTo>
                <a:close/>
              </a:path>
            </a:pathLst>
          </a:custGeom>
          <a:solidFill>
            <a:srgbClr val="6D6E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186775" y="4679568"/>
            <a:ext cx="2115185" cy="175048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51435" rIns="0" bIns="0" rtlCol="0">
            <a:spAutoFit/>
          </a:bodyPr>
          <a:lstStyle/>
          <a:p>
            <a:pPr marL="179705" indent="-107950">
              <a:spcBef>
                <a:spcPts val="405"/>
              </a:spcBef>
              <a:buClr>
                <a:srgbClr val="58595B"/>
              </a:buClr>
              <a:buSzPct val="75000"/>
              <a:buChar char="■"/>
              <a:tabLst>
                <a:tab pos="180340" algn="l"/>
              </a:tabLst>
            </a:pPr>
            <a:r>
              <a:rPr lang="en-US" sz="800" smtClean="0">
                <a:latin typeface="Arial Unicode MS"/>
                <a:cs typeface="Arial Unicode MS"/>
              </a:rPr>
              <a:t>Scrapy</a:t>
            </a:r>
            <a:endParaRPr sz="800" dirty="0">
              <a:latin typeface="Arial Unicode MS"/>
              <a:cs typeface="Arial Unicode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234234" y="4514824"/>
            <a:ext cx="622300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800" spc="-65" dirty="0">
                <a:solidFill>
                  <a:srgbClr val="FFFFFF"/>
                </a:solidFill>
                <a:latin typeface="Arial Unicode MS"/>
                <a:cs typeface="Arial Unicode MS"/>
              </a:rPr>
              <a:t>알고리즘과</a:t>
            </a:r>
            <a:r>
              <a:rPr sz="800" spc="-40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800" spc="-65" dirty="0">
                <a:solidFill>
                  <a:srgbClr val="FFFFFF"/>
                </a:solidFill>
                <a:latin typeface="Arial Unicode MS"/>
                <a:cs typeface="Arial Unicode MS"/>
              </a:rPr>
              <a:t>툴</a:t>
            </a:r>
            <a:endParaRPr sz="800">
              <a:latin typeface="Arial Unicode MS"/>
              <a:cs typeface="Arial Unicode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64161" y="3779058"/>
            <a:ext cx="3992879" cy="315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35400"/>
              </a:lnSpc>
            </a:pPr>
            <a:r>
              <a:rPr lang="en-US" altLang="ko-KR" sz="800" spc="-85" dirty="0">
                <a:solidFill>
                  <a:srgbClr val="414042"/>
                </a:solidFill>
                <a:latin typeface="Arial Unicode MS"/>
                <a:cs typeface="Arial Unicode MS"/>
              </a:rPr>
              <a:t>Scrapy</a:t>
            </a:r>
            <a:r>
              <a:rPr lang="ko-KR" altLang="en-US" sz="800" spc="-85" dirty="0">
                <a:solidFill>
                  <a:srgbClr val="414042"/>
                </a:solidFill>
                <a:latin typeface="Arial Unicode MS"/>
                <a:cs typeface="Arial Unicode MS"/>
              </a:rPr>
              <a:t>는 크롤링과 스크레이핑을 할 때 사용하는 프레임워크입니다</a:t>
            </a:r>
            <a:r>
              <a:rPr lang="en-US" altLang="ko-KR" sz="800" spc="-85" dirty="0">
                <a:solidFill>
                  <a:srgbClr val="414042"/>
                </a:solidFill>
                <a:latin typeface="Arial Unicode MS"/>
                <a:cs typeface="Arial Unicode MS"/>
              </a:rPr>
              <a:t>. </a:t>
            </a:r>
            <a:r>
              <a:rPr lang="ko-KR" altLang="en-US" sz="800" spc="-85" dirty="0">
                <a:solidFill>
                  <a:srgbClr val="414042"/>
                </a:solidFill>
                <a:latin typeface="Arial Unicode MS"/>
                <a:cs typeface="Arial Unicode MS"/>
              </a:rPr>
              <a:t>기존 클래스를 상속받아서 사</a:t>
            </a:r>
          </a:p>
          <a:p>
            <a:pPr marL="12700" marR="5080" algn="just">
              <a:lnSpc>
                <a:spcPct val="135400"/>
              </a:lnSpc>
            </a:pPr>
            <a:r>
              <a:rPr lang="ko-KR" altLang="en-US" sz="800" spc="-85" dirty="0">
                <a:solidFill>
                  <a:srgbClr val="414042"/>
                </a:solidFill>
                <a:latin typeface="Arial Unicode MS"/>
                <a:cs typeface="Arial Unicode MS"/>
              </a:rPr>
              <a:t>용하며</a:t>
            </a:r>
            <a:r>
              <a:rPr lang="en-US" altLang="ko-KR" sz="800" spc="-85" dirty="0">
                <a:solidFill>
                  <a:srgbClr val="414042"/>
                </a:solidFill>
                <a:latin typeface="Arial Unicode MS"/>
                <a:cs typeface="Arial Unicode MS"/>
              </a:rPr>
              <a:t>, </a:t>
            </a:r>
            <a:r>
              <a:rPr lang="ko-KR" altLang="en-US" sz="800" spc="-85" dirty="0">
                <a:solidFill>
                  <a:srgbClr val="414042"/>
                </a:solidFill>
                <a:latin typeface="Arial Unicode MS"/>
                <a:cs typeface="Arial Unicode MS"/>
              </a:rPr>
              <a:t>이를 통해 고급 기능들을 굉장히 쉽게 사용할 수 있습니다</a:t>
            </a:r>
            <a:r>
              <a:rPr lang="en-US" altLang="ko-KR" sz="800" spc="-85" dirty="0" smtClean="0">
                <a:solidFill>
                  <a:srgbClr val="414042"/>
                </a:solidFill>
                <a:latin typeface="Arial Unicode MS"/>
                <a:cs typeface="Arial Unicode MS"/>
              </a:rPr>
              <a:t>.</a:t>
            </a:r>
            <a:endParaRPr sz="800" dirty="0">
              <a:latin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93893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xmlns="" id="{54AA69F6-9B26-4E4D-AD51-56E30CC3193B}"/>
              </a:ext>
            </a:extLst>
          </p:cNvPr>
          <p:cNvSpPr txBox="1"/>
          <p:nvPr/>
        </p:nvSpPr>
        <p:spPr>
          <a:xfrm>
            <a:off x="271463" y="193675"/>
            <a:ext cx="9525000" cy="47089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en-US" altLang="ko-KR" sz="2400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Scrapy</a:t>
            </a:r>
            <a:r>
              <a:rPr lang="ko-KR" altLang="en-US" sz="2400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란</a:t>
            </a:r>
            <a:r>
              <a:rPr lang="en-US" altLang="ko-KR" sz="2400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?</a:t>
            </a:r>
            <a:endParaRPr lang="ko-KR" altLang="en-US" sz="2400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크롤링과 스크레이핑을 할 때 사용하는 프레임워크</a:t>
            </a: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특정 시나리오를 작성함으로써 데이터를 추출</a:t>
            </a: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페이지 </a:t>
            </a:r>
            <a:r>
              <a:rPr lang="ko-KR" altLang="en-US" dirty="0" err="1">
                <a:solidFill>
                  <a:srgbClr val="231F20"/>
                </a:solidFill>
                <a:latin typeface="나눔고딕코딩"/>
                <a:cs typeface="나눔고딕코딩"/>
              </a:rPr>
              <a:t>파싱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,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저장 등의 각 기능을 분리해서 작성</a:t>
            </a: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기본적인 처리는 프레임워크가 </a:t>
            </a:r>
            <a:r>
              <a:rPr lang="ko-KR" altLang="en-US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해줌</a:t>
            </a:r>
            <a:endParaRPr lang="ko-KR" altLang="en-US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어떤 데이터를 추출하고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,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어디에 저장할 것인가라는 기본적인 흐름만 작성하면 크롤링과 스크레이핑 </a:t>
            </a:r>
            <a:r>
              <a:rPr lang="ko-KR" altLang="en-US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가능</a:t>
            </a:r>
            <a:endParaRPr lang="en-US" altLang="ko-KR" dirty="0" smtClean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Scrapy</a:t>
            </a:r>
          </a:p>
          <a:p>
            <a:pPr marL="12700" algn="just">
              <a:lnSpc>
                <a:spcPct val="150000"/>
              </a:lnSpc>
            </a:pPr>
            <a:r>
              <a:rPr lang="en-US" altLang="ko-KR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[URL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] https://scrapy.org/</a:t>
            </a:r>
            <a:endParaRPr lang="en-US" altLang="ko-KR" dirty="0" smtClean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</p:txBody>
      </p:sp>
    </p:spTree>
    <p:extLst>
      <p:ext uri="{BB962C8B-B14F-4D97-AF65-F5344CB8AC3E}">
        <p14:creationId xmlns:p14="http://schemas.microsoft.com/office/powerpoint/2010/main" val="25764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xmlns="" id="{54AA69F6-9B26-4E4D-AD51-56E30CC3193B}"/>
              </a:ext>
            </a:extLst>
          </p:cNvPr>
          <p:cNvSpPr txBox="1"/>
          <p:nvPr/>
        </p:nvSpPr>
        <p:spPr>
          <a:xfrm>
            <a:off x="271463" y="193675"/>
            <a:ext cx="9525000" cy="4880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en-US" altLang="ko-KR" sz="2400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Scrapy</a:t>
            </a:r>
            <a:r>
              <a:rPr lang="ko-KR" altLang="en-US" sz="240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z="2400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웹 사이트</a:t>
            </a:r>
            <a:endParaRPr lang="ko-KR" altLang="en-US" sz="2400" dirty="0">
              <a:solidFill>
                <a:srgbClr val="231F20"/>
              </a:solidFill>
              <a:latin typeface="나눔고딕코딩"/>
              <a:cs typeface="나눔고딕코딩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68" y="710701"/>
            <a:ext cx="9816559" cy="6493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567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xmlns="" id="{54AA69F6-9B26-4E4D-AD51-56E30CC3193B}"/>
              </a:ext>
            </a:extLst>
          </p:cNvPr>
          <p:cNvSpPr txBox="1"/>
          <p:nvPr/>
        </p:nvSpPr>
        <p:spPr>
          <a:xfrm>
            <a:off x="271463" y="193675"/>
            <a:ext cx="9525000" cy="4880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en-US" altLang="ko-KR" sz="2400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Scrapy</a:t>
            </a:r>
            <a:r>
              <a:rPr lang="ko-KR" altLang="en-US" sz="240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z="2400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설치</a:t>
            </a:r>
            <a:endParaRPr lang="ko-KR" altLang="en-US" sz="2400" dirty="0">
              <a:solidFill>
                <a:srgbClr val="231F20"/>
              </a:solidFill>
              <a:latin typeface="나눔고딕코딩"/>
              <a:cs typeface="나눔고딕코딩"/>
            </a:endParaRPr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xmlns="" id="{BE8A60EA-98F1-8A40-9FEA-25520B0D1A67}"/>
              </a:ext>
            </a:extLst>
          </p:cNvPr>
          <p:cNvSpPr txBox="1"/>
          <p:nvPr/>
        </p:nvSpPr>
        <p:spPr>
          <a:xfrm>
            <a:off x="232570" y="881784"/>
            <a:ext cx="9601200" cy="7098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 marL="157480" marR="3196590">
              <a:lnSpc>
                <a:spcPct val="135400"/>
              </a:lnSpc>
            </a:pP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# Scrapy </a:t>
            </a:r>
            <a:r>
              <a:rPr lang="ko-KR" altLang="en-US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설치</a:t>
            </a:r>
          </a:p>
          <a:p>
            <a:pPr marL="157480" marR="3196590">
              <a:lnSpc>
                <a:spcPct val="135400"/>
              </a:lnSpc>
            </a:pP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$ pip install Scrapy</a:t>
            </a:r>
            <a:endParaRPr lang="en-US" altLang="ko-KR" dirty="0">
              <a:latin typeface="나눔고딕코딩"/>
              <a:cs typeface="나눔고딕코딩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xmlns="" id="{54AA69F6-9B26-4E4D-AD51-56E30CC3193B}"/>
              </a:ext>
            </a:extLst>
          </p:cNvPr>
          <p:cNvSpPr txBox="1"/>
          <p:nvPr/>
        </p:nvSpPr>
        <p:spPr>
          <a:xfrm>
            <a:off x="271463" y="2022475"/>
            <a:ext cx="9525000" cy="4880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en-US" altLang="ko-KR" sz="2400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Scrapy </a:t>
            </a:r>
            <a:r>
              <a:rPr lang="ko-KR" altLang="en-US" sz="2400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시작하기</a:t>
            </a:r>
            <a:endParaRPr lang="ko-KR" altLang="en-US" sz="2400" dirty="0">
              <a:solidFill>
                <a:srgbClr val="231F20"/>
              </a:solidFill>
              <a:latin typeface="나눔고딕코딩"/>
              <a:cs typeface="나눔고딕코딩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3165475"/>
            <a:ext cx="6241988" cy="4207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65114" y="2615746"/>
            <a:ext cx="5032375" cy="45935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smtClean="0">
                <a:solidFill>
                  <a:srgbClr val="231F20"/>
                </a:solidFill>
                <a:latin typeface="나눔고딕코딩"/>
                <a:cs typeface="나눔고딕코딩"/>
              </a:rPr>
              <a:t>위키북스</a:t>
            </a:r>
            <a:r>
              <a:rPr lang="ko-KR" altLang="en-US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 도서 목록 다운로드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</p:txBody>
      </p:sp>
    </p:spTree>
    <p:extLst>
      <p:ext uri="{BB962C8B-B14F-4D97-AF65-F5344CB8AC3E}">
        <p14:creationId xmlns:p14="http://schemas.microsoft.com/office/powerpoint/2010/main" val="37402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xmlns="" id="{54AA69F6-9B26-4E4D-AD51-56E30CC3193B}"/>
              </a:ext>
            </a:extLst>
          </p:cNvPr>
          <p:cNvSpPr txBox="1"/>
          <p:nvPr/>
        </p:nvSpPr>
        <p:spPr>
          <a:xfrm>
            <a:off x="271463" y="193675"/>
            <a:ext cx="9525000" cy="1661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다음 과정에 따라 프로그램을 제작</a:t>
            </a:r>
            <a:endParaRPr lang="ko-KR" altLang="en-US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469900" lvl="1" algn="just">
              <a:lnSpc>
                <a:spcPct val="150000"/>
              </a:lnSpc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1.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scrapy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명령어를 사용해 프로젝트 만들기</a:t>
            </a:r>
          </a:p>
          <a:p>
            <a:pPr marL="469900" lvl="1" algn="just">
              <a:lnSpc>
                <a:spcPct val="150000"/>
              </a:lnSpc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2. Spider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클래스를 작성해서 크롤링과 데이터 추출 코드 작성</a:t>
            </a:r>
          </a:p>
          <a:p>
            <a:pPr marL="469900" lvl="1" algn="just">
              <a:lnSpc>
                <a:spcPct val="150000"/>
              </a:lnSpc>
            </a:pP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3. </a:t>
            </a:r>
            <a:r>
              <a:rPr lang="ko-KR" altLang="en-US" dirty="0" err="1">
                <a:solidFill>
                  <a:srgbClr val="231F20"/>
                </a:solidFill>
                <a:latin typeface="나눔고딕코딩"/>
                <a:cs typeface="나눔고딕코딩"/>
              </a:rPr>
              <a:t>명령줄에서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scrapy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명령어 실행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xmlns="" id="{54AA69F6-9B26-4E4D-AD51-56E30CC3193B}"/>
              </a:ext>
            </a:extLst>
          </p:cNvPr>
          <p:cNvSpPr txBox="1"/>
          <p:nvPr/>
        </p:nvSpPr>
        <p:spPr>
          <a:xfrm>
            <a:off x="271463" y="2067856"/>
            <a:ext cx="9525000" cy="4880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ko-KR" altLang="en-US" sz="2400" dirty="0">
                <a:solidFill>
                  <a:srgbClr val="231F20"/>
                </a:solidFill>
                <a:latin typeface="나눔고딕코딩"/>
                <a:cs typeface="나눔고딕코딩"/>
              </a:rPr>
              <a:t>과정</a:t>
            </a:r>
            <a:r>
              <a:rPr lang="en-US" altLang="ko-KR" sz="2400" dirty="0">
                <a:solidFill>
                  <a:srgbClr val="231F20"/>
                </a:solidFill>
                <a:latin typeface="나눔고딕코딩"/>
                <a:cs typeface="나눔고딕코딩"/>
              </a:rPr>
              <a:t>(1) - Scrapy </a:t>
            </a:r>
            <a:r>
              <a:rPr lang="ko-KR" altLang="en-US" sz="2400" dirty="0">
                <a:solidFill>
                  <a:srgbClr val="231F20"/>
                </a:solidFill>
                <a:latin typeface="나눔고딕코딩"/>
                <a:cs typeface="나눔고딕코딩"/>
              </a:rPr>
              <a:t>프로젝트 </a:t>
            </a:r>
            <a:r>
              <a:rPr lang="ko-KR" altLang="en-US" sz="2400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만들기</a:t>
            </a:r>
            <a:endParaRPr lang="ko-KR" altLang="en-US" sz="2400" dirty="0">
              <a:solidFill>
                <a:srgbClr val="231F20"/>
              </a:solidFill>
              <a:latin typeface="나눔고딕코딩"/>
              <a:cs typeface="나눔고딕코딩"/>
            </a:endParaRP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xmlns="" id="{BE8A60EA-98F1-8A40-9FEA-25520B0D1A67}"/>
              </a:ext>
            </a:extLst>
          </p:cNvPr>
          <p:cNvSpPr txBox="1"/>
          <p:nvPr/>
        </p:nvSpPr>
        <p:spPr>
          <a:xfrm>
            <a:off x="232570" y="2753414"/>
            <a:ext cx="9601200" cy="33586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 marL="157480" marR="3196590">
              <a:lnSpc>
                <a:spcPct val="135400"/>
              </a:lnSpc>
            </a:pP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$ </a:t>
            </a:r>
            <a:r>
              <a:rPr lang="en-US" altLang="ko-KR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scrapy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startproject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 wiki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xmlns="" id="{54AA69F6-9B26-4E4D-AD51-56E30CC3193B}"/>
              </a:ext>
            </a:extLst>
          </p:cNvPr>
          <p:cNvSpPr txBox="1"/>
          <p:nvPr/>
        </p:nvSpPr>
        <p:spPr>
          <a:xfrm>
            <a:off x="271463" y="3470275"/>
            <a:ext cx="9525000" cy="4880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ko-KR" altLang="en-US" sz="2400" dirty="0">
                <a:solidFill>
                  <a:srgbClr val="231F20"/>
                </a:solidFill>
                <a:latin typeface="나눔고딕코딩"/>
                <a:cs typeface="나눔고딕코딩"/>
              </a:rPr>
              <a:t>과정</a:t>
            </a:r>
            <a:r>
              <a:rPr lang="en-US" altLang="ko-KR" sz="2400" dirty="0">
                <a:solidFill>
                  <a:srgbClr val="231F20"/>
                </a:solidFill>
                <a:latin typeface="나눔고딕코딩"/>
                <a:cs typeface="나눔고딕코딩"/>
              </a:rPr>
              <a:t>(2) - Spider </a:t>
            </a:r>
            <a:r>
              <a:rPr lang="ko-KR" altLang="en-US" sz="2400" dirty="0">
                <a:solidFill>
                  <a:srgbClr val="231F20"/>
                </a:solidFill>
                <a:latin typeface="나눔고딕코딩"/>
                <a:cs typeface="나눔고딕코딩"/>
              </a:rPr>
              <a:t>클래스 </a:t>
            </a:r>
            <a:r>
              <a:rPr lang="ko-KR" altLang="en-US" sz="2400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만들기</a:t>
            </a:r>
            <a:endParaRPr lang="ko-KR" altLang="en-US" sz="2400" dirty="0">
              <a:solidFill>
                <a:srgbClr val="231F20"/>
              </a:solidFill>
              <a:latin typeface="나눔고딕코딩"/>
              <a:cs typeface="나눔고딕코딩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xmlns="" id="{4EB7E588-4BD0-2D41-B4EE-7002CA2CDBEB}"/>
              </a:ext>
            </a:extLst>
          </p:cNvPr>
          <p:cNvSpPr txBox="1"/>
          <p:nvPr/>
        </p:nvSpPr>
        <p:spPr>
          <a:xfrm>
            <a:off x="232569" y="4047368"/>
            <a:ext cx="9753599" cy="26161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" indent="-6350" algn="just"/>
            <a:r>
              <a:rPr lang="en-US" altLang="ko-KR" spc="15" dirty="0">
                <a:solidFill>
                  <a:srgbClr val="58595B"/>
                </a:solidFill>
                <a:latin typeface="Arial Unicode MS"/>
                <a:cs typeface="Arial Unicode MS"/>
              </a:rPr>
              <a:t>file: src/ch2/wiki/spiders/book1.py</a:t>
            </a:r>
          </a:p>
          <a:p>
            <a:pPr marL="6350" marR="3442970" indent="-6350"/>
            <a:r>
              <a:rPr lang="en-US" altLang="ko-KR" sz="800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/>
            </a:r>
            <a:br>
              <a:rPr lang="en-US" altLang="ko-KR" sz="800" dirty="0" smtClean="0">
                <a:solidFill>
                  <a:srgbClr val="231F20"/>
                </a:solidFill>
                <a:latin typeface="나눔고딕코딩"/>
                <a:cs typeface="나눔고딕코딩"/>
              </a:rPr>
            </a:br>
            <a:r>
              <a:rPr lang="en-US" altLang="ko-KR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import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scrapy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6350" marR="3442970" indent="-6350"/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class Book1Spider(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scrapy.Spider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):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name = 'book'</a:t>
            </a:r>
          </a:p>
          <a:p>
            <a:pPr marL="6350" marR="3442970" indent="-6350"/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start_urls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= [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'https://wikibook.co.kr/list/'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</a:t>
            </a:r>
            <a:r>
              <a:rPr lang="en-US" altLang="ko-KR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]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xmlns="" id="{197F74A8-E6FB-F44B-B031-D82BF50B0F53}"/>
              </a:ext>
            </a:extLst>
          </p:cNvPr>
          <p:cNvSpPr/>
          <p:nvPr/>
        </p:nvSpPr>
        <p:spPr>
          <a:xfrm flipV="1">
            <a:off x="232569" y="4341987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2465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>
            <a:extLst>
              <a:ext uri="{FF2B5EF4-FFF2-40B4-BE49-F238E27FC236}">
                <a16:creationId xmlns:a16="http://schemas.microsoft.com/office/drawing/2014/main" xmlns="" id="{4EB7E588-4BD0-2D41-B4EE-7002CA2CDBEB}"/>
              </a:ext>
            </a:extLst>
          </p:cNvPr>
          <p:cNvSpPr txBox="1"/>
          <p:nvPr/>
        </p:nvSpPr>
        <p:spPr>
          <a:xfrm>
            <a:off x="232569" y="241490"/>
            <a:ext cx="9753599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" marR="3442970" indent="-6350"/>
            <a:r>
              <a:rPr lang="en-US" altLang="ko-KR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 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def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parse(self, response):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#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도서 목록 추출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--- ( ※ 1)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title = response.css('title')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print(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title.extract</a:t>
            </a:r>
            <a:r>
              <a:rPr lang="en-US" altLang="ko-KR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())</a:t>
            </a:r>
            <a:endParaRPr lang="en-US" altLang="ko-KR" dirty="0">
              <a:latin typeface="나눔고딕코딩"/>
              <a:cs typeface="나눔고딕코딩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xmlns="" id="{197F74A8-E6FB-F44B-B031-D82BF50B0F53}"/>
              </a:ext>
            </a:extLst>
          </p:cNvPr>
          <p:cNvSpPr/>
          <p:nvPr/>
        </p:nvSpPr>
        <p:spPr>
          <a:xfrm flipV="1">
            <a:off x="232569" y="1441450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xmlns="" id="{54AA69F6-9B26-4E4D-AD51-56E30CC3193B}"/>
              </a:ext>
            </a:extLst>
          </p:cNvPr>
          <p:cNvSpPr txBox="1"/>
          <p:nvPr/>
        </p:nvSpPr>
        <p:spPr>
          <a:xfrm>
            <a:off x="271463" y="1793875"/>
            <a:ext cx="95250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ko-KR" altLang="en-US" sz="2400" dirty="0">
                <a:solidFill>
                  <a:srgbClr val="231F20"/>
                </a:solidFill>
                <a:latin typeface="나눔고딕코딩"/>
                <a:cs typeface="나눔고딕코딩"/>
              </a:rPr>
              <a:t>과정</a:t>
            </a:r>
            <a:r>
              <a:rPr lang="en-US" altLang="ko-KR" sz="2400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(3) - </a:t>
            </a:r>
            <a:r>
              <a:rPr lang="ko-KR" altLang="en-US" sz="2400" dirty="0" err="1" smtClean="0">
                <a:solidFill>
                  <a:srgbClr val="231F20"/>
                </a:solidFill>
                <a:latin typeface="나눔고딕코딩"/>
                <a:cs typeface="나눔고딕코딩"/>
              </a:rPr>
              <a:t>명령줄에서</a:t>
            </a:r>
            <a:r>
              <a:rPr lang="ko-KR" altLang="en-US" sz="2400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z="2400" dirty="0">
                <a:solidFill>
                  <a:srgbClr val="231F20"/>
                </a:solidFill>
                <a:latin typeface="나눔고딕코딩"/>
                <a:cs typeface="나눔고딕코딩"/>
              </a:rPr>
              <a:t>실행해서 결과 추출</a:t>
            </a: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xmlns="" id="{BE8A60EA-98F1-8A40-9FEA-25520B0D1A67}"/>
              </a:ext>
            </a:extLst>
          </p:cNvPr>
          <p:cNvSpPr txBox="1"/>
          <p:nvPr/>
        </p:nvSpPr>
        <p:spPr>
          <a:xfrm>
            <a:off x="232570" y="2403475"/>
            <a:ext cx="9601200" cy="33586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 marL="157480" marR="3196590">
              <a:lnSpc>
                <a:spcPct val="135400"/>
              </a:lnSpc>
            </a:pP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$ </a:t>
            </a:r>
            <a:r>
              <a:rPr lang="en-US" altLang="ko-KR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scrapy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 crawl book --</a:t>
            </a:r>
            <a:r>
              <a:rPr lang="en-US" altLang="ko-KR" spc="-15" dirty="0" err="1" smtClean="0">
                <a:solidFill>
                  <a:srgbClr val="231F20"/>
                </a:solidFill>
                <a:latin typeface="나눔고딕코딩"/>
                <a:cs typeface="나눔고딕코딩"/>
              </a:rPr>
              <a:t>nolog</a:t>
            </a:r>
            <a:endParaRPr lang="en-US" altLang="ko-KR" spc="-15" dirty="0">
              <a:solidFill>
                <a:srgbClr val="231F20"/>
              </a:solidFill>
              <a:latin typeface="나눔고딕코딩"/>
              <a:cs typeface="나눔고딕코딩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xmlns="" id="{BE8A60EA-98F1-8A40-9FEA-25520B0D1A67}"/>
              </a:ext>
            </a:extLst>
          </p:cNvPr>
          <p:cNvSpPr txBox="1"/>
          <p:nvPr/>
        </p:nvSpPr>
        <p:spPr>
          <a:xfrm>
            <a:off x="232570" y="2936875"/>
            <a:ext cx="9601200" cy="33483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157480" marR="3196590">
              <a:lnSpc>
                <a:spcPct val="135400"/>
              </a:lnSpc>
            </a:pP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['&lt;title&gt;</a:t>
            </a:r>
            <a:r>
              <a:rPr lang="ko-KR" altLang="en-US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도서 목록 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| </a:t>
            </a:r>
            <a:r>
              <a:rPr lang="ko-KR" altLang="en-US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위키북스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&lt;/title</a:t>
            </a:r>
            <a:r>
              <a:rPr lang="en-US" altLang="ko-KR" spc="-15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&gt;']</a:t>
            </a:r>
            <a:endParaRPr lang="en-US" altLang="ko-KR" spc="-15" dirty="0">
              <a:solidFill>
                <a:srgbClr val="231F20"/>
              </a:solidFill>
              <a:latin typeface="나눔고딕코딩"/>
              <a:cs typeface="나눔고딕코딩"/>
            </a:endParaRPr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xmlns="" id="{54AA69F6-9B26-4E4D-AD51-56E30CC3193B}"/>
              </a:ext>
            </a:extLst>
          </p:cNvPr>
          <p:cNvSpPr txBox="1"/>
          <p:nvPr/>
        </p:nvSpPr>
        <p:spPr>
          <a:xfrm>
            <a:off x="271463" y="3622675"/>
            <a:ext cx="95250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ko-KR" altLang="en-US" sz="2400" dirty="0">
                <a:solidFill>
                  <a:srgbClr val="231F20"/>
                </a:solidFill>
                <a:latin typeface="나눔고딕코딩"/>
                <a:cs typeface="나눔고딕코딩"/>
              </a:rPr>
              <a:t>과정</a:t>
            </a:r>
            <a:r>
              <a:rPr lang="en-US" altLang="ko-KR" sz="2400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(4) - </a:t>
            </a:r>
            <a:r>
              <a:rPr lang="ko-KR" altLang="en-US" sz="2400" dirty="0">
                <a:solidFill>
                  <a:srgbClr val="231F20"/>
                </a:solidFill>
                <a:latin typeface="나눔고딕코딩"/>
                <a:cs typeface="나눔고딕코딩"/>
              </a:rPr>
              <a:t>데이터를 추출해서 저장</a:t>
            </a:r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xmlns="" id="{4EB7E588-4BD0-2D41-B4EE-7002CA2CDBEB}"/>
              </a:ext>
            </a:extLst>
          </p:cNvPr>
          <p:cNvSpPr txBox="1"/>
          <p:nvPr/>
        </p:nvSpPr>
        <p:spPr>
          <a:xfrm>
            <a:off x="232569" y="4206974"/>
            <a:ext cx="9753599" cy="2339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" indent="-6350" algn="just"/>
            <a:r>
              <a:rPr lang="en-US" altLang="ko-KR" spc="15" dirty="0" smtClean="0">
                <a:solidFill>
                  <a:srgbClr val="58595B"/>
                </a:solidFill>
                <a:latin typeface="Arial Unicode MS"/>
                <a:cs typeface="Arial Unicode MS"/>
              </a:rPr>
              <a:t>file: src/ch2/wiki/spiders/book2.py</a:t>
            </a:r>
            <a:endParaRPr lang="en-US" altLang="ko-KR" spc="15" dirty="0">
              <a:solidFill>
                <a:srgbClr val="58595B"/>
              </a:solidFill>
              <a:latin typeface="Arial Unicode MS"/>
              <a:cs typeface="Arial Unicode MS"/>
            </a:endParaRPr>
          </a:p>
          <a:p>
            <a:pPr marL="6350" marR="3442970" indent="-6350"/>
            <a:r>
              <a:rPr lang="en-US" altLang="ko-KR" sz="800" dirty="0">
                <a:solidFill>
                  <a:srgbClr val="231F20"/>
                </a:solidFill>
                <a:latin typeface="나눔고딕코딩"/>
                <a:cs typeface="나눔고딕코딩"/>
              </a:rPr>
              <a:t/>
            </a:r>
            <a:br>
              <a:rPr lang="en-US" altLang="ko-KR" sz="800" dirty="0">
                <a:solidFill>
                  <a:srgbClr val="231F20"/>
                </a:solidFill>
                <a:latin typeface="나눔고딕코딩"/>
                <a:cs typeface="나눔고딕코딩"/>
              </a:rPr>
            </a:b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import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scrapy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6350" marR="3442970" indent="-6350"/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class Book2Spider(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scrapy.Spider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):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name = 'book2'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start_urls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= [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'https://wikibook.co.kr/list/'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</a:t>
            </a:r>
            <a:r>
              <a:rPr lang="en-US" altLang="ko-KR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]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xmlns="" id="{197F74A8-E6FB-F44B-B031-D82BF50B0F53}"/>
              </a:ext>
            </a:extLst>
          </p:cNvPr>
          <p:cNvSpPr/>
          <p:nvPr/>
        </p:nvSpPr>
        <p:spPr>
          <a:xfrm flipV="1">
            <a:off x="232569" y="4501593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7359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xmlns="" id="{54AA69F6-9B26-4E4D-AD51-56E30CC3193B}"/>
              </a:ext>
            </a:extLst>
          </p:cNvPr>
          <p:cNvSpPr txBox="1"/>
          <p:nvPr/>
        </p:nvSpPr>
        <p:spPr>
          <a:xfrm>
            <a:off x="271463" y="193675"/>
            <a:ext cx="9525000" cy="34089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ko-KR" altLang="en-US" sz="2400" dirty="0">
                <a:latin typeface="+mn-ea"/>
                <a:cs typeface="Arial Unicode MS"/>
              </a:rPr>
              <a:t>사이트의  기본  형태 분석</a:t>
            </a: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latin typeface="+mn-ea"/>
                <a:cs typeface="Arial Unicode MS"/>
              </a:rPr>
              <a:t>마이페이지는</a:t>
            </a:r>
            <a:r>
              <a:rPr lang="ko-KR" altLang="en-US" dirty="0">
                <a:latin typeface="+mn-ea"/>
                <a:cs typeface="Arial Unicode MS"/>
              </a:rPr>
              <a:t> </a:t>
            </a:r>
            <a:r>
              <a:rPr lang="ko-KR" altLang="en-US" dirty="0" err="1">
                <a:latin typeface="+mn-ea"/>
                <a:cs typeface="Arial Unicode MS"/>
              </a:rPr>
              <a:t>로그인을</a:t>
            </a:r>
            <a:r>
              <a:rPr lang="ko-KR" altLang="en-US" dirty="0">
                <a:latin typeface="+mn-ea"/>
                <a:cs typeface="Arial Unicode MS"/>
              </a:rPr>
              <a:t> 해야만 들어갈 수 있음</a:t>
            </a: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+mn-ea"/>
              <a:cs typeface="Arial Unicode MS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로그인 페이지</a:t>
            </a:r>
            <a:endParaRPr lang="en-US" altLang="ko-KR" dirty="0">
              <a:latin typeface="+mn-ea"/>
              <a:cs typeface="Arial Unicode MS"/>
            </a:endParaRPr>
          </a:p>
        </p:txBody>
      </p:sp>
      <p:sp>
        <p:nvSpPr>
          <p:cNvPr id="5" name="object 12">
            <a:extLst>
              <a:ext uri="{FF2B5EF4-FFF2-40B4-BE49-F238E27FC236}">
                <a16:creationId xmlns:a16="http://schemas.microsoft.com/office/drawing/2014/main" xmlns="" id="{1BFC83E3-3E5C-8844-A29F-AD934F8F4D57}"/>
              </a:ext>
            </a:extLst>
          </p:cNvPr>
          <p:cNvSpPr/>
          <p:nvPr/>
        </p:nvSpPr>
        <p:spPr>
          <a:xfrm>
            <a:off x="461963" y="1184274"/>
            <a:ext cx="2437606" cy="15347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xmlns="" id="{B517F9EC-6A33-ED45-AD3C-D293948A5F43}"/>
              </a:ext>
            </a:extLst>
          </p:cNvPr>
          <p:cNvSpPr>
            <a:spLocks noChangeAspect="1"/>
          </p:cNvSpPr>
          <p:nvPr/>
        </p:nvSpPr>
        <p:spPr>
          <a:xfrm>
            <a:off x="461961" y="3595576"/>
            <a:ext cx="6120000" cy="3720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12235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6">
            <a:extLst>
              <a:ext uri="{FF2B5EF4-FFF2-40B4-BE49-F238E27FC236}">
                <a16:creationId xmlns:a16="http://schemas.microsoft.com/office/drawing/2014/main" xmlns="" id="{4EB7E588-4BD0-2D41-B4EE-7002CA2CDBEB}"/>
              </a:ext>
            </a:extLst>
          </p:cNvPr>
          <p:cNvSpPr txBox="1"/>
          <p:nvPr/>
        </p:nvSpPr>
        <p:spPr>
          <a:xfrm>
            <a:off x="232569" y="269875"/>
            <a:ext cx="9753599" cy="387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" marR="3442970" indent="-6350"/>
            <a:r>
              <a:rPr lang="en-US" altLang="ko-KR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 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def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parse(self, response):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#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도서 목록 추출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--- (※1)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li_list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= response.css('.book-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url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')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for a in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li_list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: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  #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href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속성과 텍스트 추출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--- (※2)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 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href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= a.css('::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attr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href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)').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extract_first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()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  text = a.css('::text').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extract_first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()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  #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절대 경로로 변환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--- (※3)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  href2 =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response.urljoin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href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)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  #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결과 내기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--- (※4)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  yield {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    'text': text,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    '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url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': href2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  }</a:t>
            </a: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xmlns="" id="{197F74A8-E6FB-F44B-B031-D82BF50B0F53}"/>
              </a:ext>
            </a:extLst>
          </p:cNvPr>
          <p:cNvSpPr/>
          <p:nvPr/>
        </p:nvSpPr>
        <p:spPr>
          <a:xfrm flipV="1">
            <a:off x="232569" y="4156075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xmlns="" id="{54AA69F6-9B26-4E4D-AD51-56E30CC3193B}"/>
              </a:ext>
            </a:extLst>
          </p:cNvPr>
          <p:cNvSpPr txBox="1"/>
          <p:nvPr/>
        </p:nvSpPr>
        <p:spPr>
          <a:xfrm>
            <a:off x="271463" y="4399082"/>
            <a:ext cx="9525000" cy="365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실행 결과를 파일로 저장</a:t>
            </a:r>
            <a:endParaRPr lang="ko-KR" altLang="en-US" dirty="0">
              <a:solidFill>
                <a:srgbClr val="231F20"/>
              </a:solidFill>
              <a:latin typeface="나눔고딕코딩"/>
              <a:cs typeface="나눔고딕코딩"/>
            </a:endParaRPr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xmlns="" id="{BE8A60EA-98F1-8A40-9FEA-25520B0D1A67}"/>
              </a:ext>
            </a:extLst>
          </p:cNvPr>
          <p:cNvSpPr txBox="1"/>
          <p:nvPr/>
        </p:nvSpPr>
        <p:spPr>
          <a:xfrm>
            <a:off x="232570" y="4887014"/>
            <a:ext cx="9601200" cy="33586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 marL="157480" marR="3196590">
              <a:lnSpc>
                <a:spcPct val="135400"/>
              </a:lnSpc>
            </a:pP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$ </a:t>
            </a:r>
            <a:r>
              <a:rPr lang="en-US" altLang="ko-KR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scrapy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 crawl book2 -o </a:t>
            </a:r>
            <a:r>
              <a:rPr lang="en-US" altLang="ko-KR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list.json</a:t>
            </a:r>
            <a:endParaRPr lang="en-US" altLang="ko-KR" spc="-15" dirty="0">
              <a:solidFill>
                <a:srgbClr val="231F20"/>
              </a:solidFill>
              <a:latin typeface="나눔고딕코딩"/>
              <a:cs typeface="나눔고딕코딩"/>
            </a:endParaRPr>
          </a:p>
        </p:txBody>
      </p:sp>
      <p:sp>
        <p:nvSpPr>
          <p:cNvPr id="17" name="object 6">
            <a:extLst>
              <a:ext uri="{FF2B5EF4-FFF2-40B4-BE49-F238E27FC236}">
                <a16:creationId xmlns:a16="http://schemas.microsoft.com/office/drawing/2014/main" xmlns="" id="{BE8A60EA-98F1-8A40-9FEA-25520B0D1A67}"/>
              </a:ext>
            </a:extLst>
          </p:cNvPr>
          <p:cNvSpPr txBox="1"/>
          <p:nvPr/>
        </p:nvSpPr>
        <p:spPr>
          <a:xfrm>
            <a:off x="232570" y="5345240"/>
            <a:ext cx="9601200" cy="1938992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157480" marR="3196590"/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&gt;&gt;&gt; import </a:t>
            </a:r>
            <a:r>
              <a:rPr lang="en-US" altLang="ko-KR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json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, </a:t>
            </a:r>
            <a:r>
              <a:rPr lang="en-US" altLang="ko-KR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pprint</a:t>
            </a:r>
            <a:endParaRPr lang="en-US" altLang="ko-KR" spc="-15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157480" marR="3196590"/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&gt;&gt;&gt; a = </a:t>
            </a:r>
            <a:r>
              <a:rPr lang="en-US" altLang="ko-KR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json.load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(open("</a:t>
            </a:r>
            <a:r>
              <a:rPr lang="en-US" altLang="ko-KR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list.json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"))</a:t>
            </a:r>
          </a:p>
          <a:p>
            <a:pPr marL="157480" marR="3196590"/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&gt;&gt;&gt; </a:t>
            </a:r>
            <a:r>
              <a:rPr lang="en-US" altLang="ko-KR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pprint.pprint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(a)</a:t>
            </a:r>
          </a:p>
          <a:p>
            <a:pPr marL="157480" marR="3196590"/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[{'text': '</a:t>
            </a:r>
            <a:r>
              <a:rPr lang="ko-KR" altLang="en-US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코어 자바스크립트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', '</a:t>
            </a:r>
            <a:r>
              <a:rPr lang="en-US" altLang="ko-KR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url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': 'https://wikibook.co.kr/</a:t>
            </a:r>
            <a:r>
              <a:rPr lang="en-US" altLang="ko-KR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corejs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/'},</a:t>
            </a:r>
          </a:p>
          <a:p>
            <a:pPr marL="157480" marR="3196590"/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  {'text': '</a:t>
            </a:r>
            <a:r>
              <a:rPr lang="ko-KR" altLang="en-US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그림으로 이해하는 </a:t>
            </a:r>
            <a:r>
              <a:rPr lang="ko-KR" altLang="en-US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스마트팩토리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',</a:t>
            </a:r>
          </a:p>
          <a:p>
            <a:pPr marL="157480" marR="3196590"/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    '</a:t>
            </a:r>
            <a:r>
              <a:rPr lang="en-US" altLang="ko-KR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url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': 'https://wikibook.co.kr/</a:t>
            </a:r>
            <a:r>
              <a:rPr lang="en-US" altLang="ko-KR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smartfactory</a:t>
            </a:r>
            <a:r>
              <a:rPr lang="en-US" altLang="ko-KR" spc="-15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/'},</a:t>
            </a:r>
            <a:endParaRPr lang="en-US" altLang="ko-KR" spc="-15" dirty="0">
              <a:solidFill>
                <a:srgbClr val="231F20"/>
              </a:solidFill>
              <a:latin typeface="나눔고딕코딩"/>
              <a:cs typeface="나눔고딕코딩"/>
            </a:endParaRPr>
          </a:p>
        </p:txBody>
      </p:sp>
    </p:spTree>
    <p:extLst>
      <p:ext uri="{BB962C8B-B14F-4D97-AF65-F5344CB8AC3E}">
        <p14:creationId xmlns:p14="http://schemas.microsoft.com/office/powerpoint/2010/main" val="142156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6">
            <a:extLst>
              <a:ext uri="{FF2B5EF4-FFF2-40B4-BE49-F238E27FC236}">
                <a16:creationId xmlns:a16="http://schemas.microsoft.com/office/drawing/2014/main" xmlns="" id="{BE8A60EA-98F1-8A40-9FEA-25520B0D1A67}"/>
              </a:ext>
            </a:extLst>
          </p:cNvPr>
          <p:cNvSpPr txBox="1"/>
          <p:nvPr/>
        </p:nvSpPr>
        <p:spPr>
          <a:xfrm>
            <a:off x="232570" y="269875"/>
            <a:ext cx="9601200" cy="304698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157480" marR="3196590"/>
            <a:r>
              <a:rPr lang="en-US" altLang="ko-KR" spc="-15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    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'</a:t>
            </a:r>
            <a:r>
              <a:rPr lang="en-US" altLang="ko-KR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url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': 'https://wikibook.co.kr/</a:t>
            </a:r>
            <a:r>
              <a:rPr lang="en-US" altLang="ko-KR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smartfactory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/'},</a:t>
            </a:r>
          </a:p>
          <a:p>
            <a:pPr marL="157480" marR="3196590"/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  {'text': 'C#</a:t>
            </a:r>
            <a:r>
              <a:rPr lang="ko-KR" altLang="en-US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과 파이썬을 활용한 </a:t>
            </a:r>
            <a:r>
              <a:rPr lang="en-US" altLang="ko-KR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OpenCV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 4 </a:t>
            </a:r>
            <a:r>
              <a:rPr lang="ko-KR" altLang="en-US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프로그래밍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',</a:t>
            </a:r>
          </a:p>
          <a:p>
            <a:pPr marL="157480" marR="3196590"/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    '</a:t>
            </a:r>
            <a:r>
              <a:rPr lang="en-US" altLang="ko-KR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url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': 'https://wikibook.co.kr/opencv4/'},</a:t>
            </a:r>
          </a:p>
          <a:p>
            <a:pPr marL="157480" marR="3196590"/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  {'text': '</a:t>
            </a:r>
            <a:r>
              <a:rPr lang="ko-KR" altLang="en-US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실전 예제로 배우는 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GAN', '</a:t>
            </a:r>
            <a:r>
              <a:rPr lang="en-US" altLang="ko-KR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url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': 'https://wikibook.co.kr/</a:t>
            </a:r>
            <a:r>
              <a:rPr lang="en-US" altLang="ko-KR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gan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/'},</a:t>
            </a:r>
          </a:p>
          <a:p>
            <a:pPr marL="157480" marR="3196590"/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  {'text': '</a:t>
            </a:r>
            <a:r>
              <a:rPr lang="ko-KR" altLang="en-US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파이썬을 활용한 </a:t>
            </a:r>
            <a:r>
              <a:rPr lang="ko-KR" altLang="en-US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크롤러</a:t>
            </a:r>
            <a:r>
              <a:rPr lang="ko-KR" altLang="en-US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 개발과 스크레이핑 입문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',</a:t>
            </a:r>
          </a:p>
          <a:p>
            <a:pPr marL="157480" marR="3196590"/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    '</a:t>
            </a:r>
            <a:r>
              <a:rPr lang="en-US" altLang="ko-KR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url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': 'https://wikibook.co.kr/python-crawler/'},</a:t>
            </a:r>
          </a:p>
          <a:p>
            <a:pPr marL="157480" marR="3196590"/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  {'text': '</a:t>
            </a:r>
            <a:r>
              <a:rPr lang="ko-KR" altLang="en-US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절대강좌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! </a:t>
            </a:r>
            <a:r>
              <a:rPr lang="ko-KR" altLang="en-US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유니티</a:t>
            </a:r>
            <a:r>
              <a:rPr lang="ko-KR" altLang="en-US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VR/AR', '</a:t>
            </a:r>
            <a:r>
              <a:rPr lang="en-US" altLang="ko-KR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url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': 'https://wikibook.co.kr/</a:t>
            </a:r>
            <a:r>
              <a:rPr lang="en-US" altLang="ko-KR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vrar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/'}</a:t>
            </a:r>
          </a:p>
          <a:p>
            <a:pPr marL="157480" marR="3196590"/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(…</a:t>
            </a:r>
            <a:r>
              <a:rPr lang="ko-KR" altLang="en-US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생략</a:t>
            </a:r>
            <a:r>
              <a:rPr lang="en-US" altLang="ko-KR" spc="-15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…)</a:t>
            </a:r>
            <a:endParaRPr lang="en-US" altLang="ko-KR" spc="-15" dirty="0">
              <a:solidFill>
                <a:srgbClr val="231F20"/>
              </a:solidFill>
              <a:latin typeface="나눔고딕코딩"/>
              <a:cs typeface="나눔고딕코딩"/>
            </a:endParaRPr>
          </a:p>
        </p:txBody>
      </p:sp>
    </p:spTree>
    <p:extLst>
      <p:ext uri="{BB962C8B-B14F-4D97-AF65-F5344CB8AC3E}">
        <p14:creationId xmlns:p14="http://schemas.microsoft.com/office/powerpoint/2010/main" val="223011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xmlns="" id="{54AA69F6-9B26-4E4D-AD51-56E30CC3193B}"/>
              </a:ext>
            </a:extLst>
          </p:cNvPr>
          <p:cNvSpPr txBox="1"/>
          <p:nvPr/>
        </p:nvSpPr>
        <p:spPr>
          <a:xfrm>
            <a:off x="271463" y="193675"/>
            <a:ext cx="9525000" cy="4880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en-US" altLang="ko-KR" sz="2400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Scrapy</a:t>
            </a:r>
            <a:r>
              <a:rPr lang="ko-KR" altLang="en-US" sz="2400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를 </a:t>
            </a:r>
            <a:r>
              <a:rPr lang="ko-KR" altLang="en-US" sz="2400" dirty="0" err="1" smtClean="0">
                <a:solidFill>
                  <a:srgbClr val="231F20"/>
                </a:solidFill>
                <a:latin typeface="나눔고딕코딩"/>
                <a:cs typeface="나눔고딕코딩"/>
              </a:rPr>
              <a:t>셸로</a:t>
            </a:r>
            <a:r>
              <a:rPr lang="ko-KR" altLang="en-US" sz="2400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 실행해서 테스트해보기</a:t>
            </a:r>
            <a:endParaRPr lang="en-US" altLang="ko-KR" sz="2400" dirty="0" smtClean="0">
              <a:solidFill>
                <a:srgbClr val="231F20"/>
              </a:solidFill>
              <a:latin typeface="나눔고딕코딩"/>
              <a:cs typeface="나눔고딕코딩"/>
            </a:endParaRPr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xmlns="" id="{BE8A60EA-98F1-8A40-9FEA-25520B0D1A67}"/>
              </a:ext>
            </a:extLst>
          </p:cNvPr>
          <p:cNvSpPr txBox="1"/>
          <p:nvPr/>
        </p:nvSpPr>
        <p:spPr>
          <a:xfrm>
            <a:off x="232570" y="881784"/>
            <a:ext cx="9601200" cy="33586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 marL="157480" marR="3196590">
              <a:lnSpc>
                <a:spcPct val="135400"/>
              </a:lnSpc>
            </a:pP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$ </a:t>
            </a:r>
            <a:r>
              <a:rPr lang="en-US" altLang="ko-KR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scrapy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 shell</a:t>
            </a:r>
            <a:endParaRPr lang="en-US" altLang="ko-KR" dirty="0">
              <a:latin typeface="나눔고딕코딩"/>
              <a:cs typeface="나눔고딕코딩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5114" y="1336675"/>
            <a:ext cx="5032375" cy="45935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fetch() </a:t>
            </a:r>
            <a:r>
              <a:rPr lang="ko-KR" altLang="en-US" dirty="0" err="1" smtClean="0">
                <a:solidFill>
                  <a:srgbClr val="231F20"/>
                </a:solidFill>
                <a:latin typeface="나눔고딕코딩"/>
                <a:cs typeface="나눔고딕코딩"/>
              </a:rPr>
              <a:t>메서드로</a:t>
            </a:r>
            <a:r>
              <a:rPr lang="ko-KR" altLang="en-US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 페이지를 읽어 들임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xmlns="" id="{BE8A60EA-98F1-8A40-9FEA-25520B0D1A67}"/>
              </a:ext>
            </a:extLst>
          </p:cNvPr>
          <p:cNvSpPr txBox="1"/>
          <p:nvPr/>
        </p:nvSpPr>
        <p:spPr>
          <a:xfrm>
            <a:off x="232570" y="1839014"/>
            <a:ext cx="9601200" cy="33586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 marL="157480" marR="3196590">
              <a:lnSpc>
                <a:spcPct val="135400"/>
              </a:lnSpc>
            </a:pP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&gt;&gt;&gt; fetch("https://wikibook.co.kr/list/")</a:t>
            </a:r>
            <a:endParaRPr lang="en-US" altLang="ko-KR" dirty="0">
              <a:latin typeface="나눔고딕코딩"/>
              <a:cs typeface="나눔고딕코딩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65114" y="2298959"/>
            <a:ext cx="5032375" cy="45935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HTML </a:t>
            </a:r>
            <a:r>
              <a:rPr lang="ko-KR" altLang="en-US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타이틀 부분 추출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xmlns="" id="{BE8A60EA-98F1-8A40-9FEA-25520B0D1A67}"/>
              </a:ext>
            </a:extLst>
          </p:cNvPr>
          <p:cNvSpPr txBox="1"/>
          <p:nvPr/>
        </p:nvSpPr>
        <p:spPr>
          <a:xfrm>
            <a:off x="232570" y="2761491"/>
            <a:ext cx="9601200" cy="7087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 marL="157480" marR="3196590">
              <a:lnSpc>
                <a:spcPct val="135400"/>
              </a:lnSpc>
            </a:pP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&gt;&gt;&gt; response.css("title::text").</a:t>
            </a:r>
            <a:r>
              <a:rPr lang="en-US" altLang="ko-KR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extract_first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()</a:t>
            </a:r>
          </a:p>
          <a:p>
            <a:pPr marL="157480" marR="3196590">
              <a:lnSpc>
                <a:spcPct val="135400"/>
              </a:lnSpc>
            </a:pP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'</a:t>
            </a:r>
            <a:r>
              <a:rPr lang="ko-KR" altLang="en-US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도서 목록 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| </a:t>
            </a:r>
            <a:r>
              <a:rPr lang="ko-KR" altLang="en-US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위키북스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'</a:t>
            </a:r>
            <a:endParaRPr lang="en-US" altLang="ko-KR" dirty="0">
              <a:latin typeface="나눔고딕코딩"/>
              <a:cs typeface="나눔고딕코딩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65114" y="3775075"/>
            <a:ext cx="5032375" cy="45935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내부의 텍스트 추출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xmlns="" id="{BE8A60EA-98F1-8A40-9FEA-25520B0D1A67}"/>
              </a:ext>
            </a:extLst>
          </p:cNvPr>
          <p:cNvSpPr txBox="1"/>
          <p:nvPr/>
        </p:nvSpPr>
        <p:spPr>
          <a:xfrm>
            <a:off x="232571" y="4234432"/>
            <a:ext cx="9601200" cy="27410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none" lIns="0" tIns="0" rIns="0" bIns="0" rtlCol="0">
            <a:noAutofit/>
          </a:bodyPr>
          <a:lstStyle/>
          <a:p>
            <a:pPr marL="157480" marR="3196590">
              <a:lnSpc>
                <a:spcPct val="135400"/>
              </a:lnSpc>
            </a:pPr>
            <a:r>
              <a:rPr lang="en-US" altLang="ko-KR" dirty="0">
                <a:latin typeface="나눔고딕코딩"/>
                <a:cs typeface="나눔고딕코딩"/>
              </a:rPr>
              <a:t>&gt;&gt;&gt; response.css('h4::text').extract()</a:t>
            </a:r>
          </a:p>
          <a:p>
            <a:pPr marL="157480" marR="3196590">
              <a:lnSpc>
                <a:spcPct val="135400"/>
              </a:lnSpc>
            </a:pPr>
            <a:r>
              <a:rPr lang="en-US" altLang="ko-KR" dirty="0">
                <a:latin typeface="나눔고딕코딩"/>
                <a:cs typeface="나눔고딕코딩"/>
              </a:rPr>
              <a:t>['</a:t>
            </a:r>
            <a:r>
              <a:rPr lang="ko-KR" altLang="en-US" dirty="0">
                <a:latin typeface="나눔고딕코딩"/>
                <a:cs typeface="나눔고딕코딩"/>
              </a:rPr>
              <a:t>코어 자바스크립트</a:t>
            </a:r>
            <a:r>
              <a:rPr lang="en-US" altLang="ko-KR" dirty="0">
                <a:latin typeface="나눔고딕코딩"/>
                <a:cs typeface="나눔고딕코딩"/>
              </a:rPr>
              <a:t>', '</a:t>
            </a:r>
            <a:r>
              <a:rPr lang="ko-KR" altLang="en-US" dirty="0">
                <a:latin typeface="나눔고딕코딩"/>
                <a:cs typeface="나눔고딕코딩"/>
              </a:rPr>
              <a:t>그림으로 이해하는 </a:t>
            </a:r>
            <a:r>
              <a:rPr lang="ko-KR" altLang="en-US" dirty="0" err="1">
                <a:latin typeface="나눔고딕코딩"/>
                <a:cs typeface="나눔고딕코딩"/>
              </a:rPr>
              <a:t>스마트팩토리</a:t>
            </a:r>
            <a:r>
              <a:rPr lang="en-US" altLang="ko-KR" dirty="0">
                <a:latin typeface="나눔고딕코딩"/>
                <a:cs typeface="나눔고딕코딩"/>
              </a:rPr>
              <a:t>', </a:t>
            </a:r>
            <a:r>
              <a:rPr lang="en-US" altLang="ko-KR" dirty="0" smtClean="0">
                <a:latin typeface="나눔고딕코딩"/>
                <a:cs typeface="나눔고딕코딩"/>
              </a:rPr>
              <a:t>'C</a:t>
            </a:r>
            <a:r>
              <a:rPr lang="en-US" altLang="ko-KR" dirty="0">
                <a:latin typeface="나눔고딕코딩"/>
                <a:cs typeface="나눔고딕코딩"/>
              </a:rPr>
              <a:t>#</a:t>
            </a:r>
            <a:r>
              <a:rPr lang="ko-KR" altLang="en-US" dirty="0">
                <a:latin typeface="나눔고딕코딩"/>
                <a:cs typeface="나눔고딕코딩"/>
              </a:rPr>
              <a:t>과 파이썬을 활용한 </a:t>
            </a:r>
            <a:r>
              <a:rPr lang="en-US" altLang="ko-KR" dirty="0" smtClean="0">
                <a:latin typeface="나눔고딕코딩"/>
                <a:cs typeface="나눔고딕코딩"/>
              </a:rPr>
              <a:t/>
            </a:r>
            <a:br>
              <a:rPr lang="en-US" altLang="ko-KR" dirty="0" smtClean="0">
                <a:latin typeface="나눔고딕코딩"/>
                <a:cs typeface="나눔고딕코딩"/>
              </a:rPr>
            </a:br>
            <a:r>
              <a:rPr lang="en-US" altLang="ko-KR" dirty="0" err="1" smtClean="0">
                <a:latin typeface="나눔고딕코딩"/>
                <a:cs typeface="나눔고딕코딩"/>
              </a:rPr>
              <a:t>OpenCV</a:t>
            </a:r>
            <a:r>
              <a:rPr lang="en-US" altLang="ko-KR" dirty="0" smtClean="0"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latin typeface="나눔고딕코딩"/>
                <a:cs typeface="나눔고딕코딩"/>
              </a:rPr>
              <a:t>4 </a:t>
            </a:r>
            <a:r>
              <a:rPr lang="ko-KR" altLang="en-US" dirty="0">
                <a:latin typeface="나눔고딕코딩"/>
                <a:cs typeface="나눔고딕코딩"/>
              </a:rPr>
              <a:t>프로그래밍</a:t>
            </a:r>
            <a:r>
              <a:rPr lang="en-US" altLang="ko-KR" dirty="0" smtClean="0">
                <a:latin typeface="나눔고딕코딩"/>
                <a:cs typeface="나눔고딕코딩"/>
              </a:rPr>
              <a:t>', '</a:t>
            </a:r>
            <a:r>
              <a:rPr lang="ko-KR" altLang="en-US" dirty="0">
                <a:latin typeface="나눔고딕코딩"/>
                <a:cs typeface="나눔고딕코딩"/>
              </a:rPr>
              <a:t>실전 예제로 배우는 </a:t>
            </a:r>
            <a:r>
              <a:rPr lang="en-US" altLang="ko-KR" dirty="0">
                <a:latin typeface="나눔고딕코딩"/>
                <a:cs typeface="나눔고딕코딩"/>
              </a:rPr>
              <a:t>GAN', '</a:t>
            </a:r>
            <a:r>
              <a:rPr lang="ko-KR" altLang="en-US" dirty="0">
                <a:latin typeface="나눔고딕코딩"/>
                <a:cs typeface="나눔고딕코딩"/>
              </a:rPr>
              <a:t>파이썬을 활용한 </a:t>
            </a:r>
            <a:r>
              <a:rPr lang="ko-KR" altLang="en-US" dirty="0" err="1">
                <a:latin typeface="나눔고딕코딩"/>
                <a:cs typeface="나눔고딕코딩"/>
              </a:rPr>
              <a:t>크롤러</a:t>
            </a:r>
            <a:r>
              <a:rPr lang="ko-KR" altLang="en-US" dirty="0">
                <a:latin typeface="나눔고딕코딩"/>
                <a:cs typeface="나눔고딕코딩"/>
              </a:rPr>
              <a:t> 개발과 </a:t>
            </a:r>
            <a:r>
              <a:rPr lang="en-US" altLang="ko-KR" dirty="0" smtClean="0">
                <a:latin typeface="나눔고딕코딩"/>
                <a:cs typeface="나눔고딕코딩"/>
              </a:rPr>
              <a:t/>
            </a:r>
            <a:br>
              <a:rPr lang="en-US" altLang="ko-KR" dirty="0" smtClean="0">
                <a:latin typeface="나눔고딕코딩"/>
                <a:cs typeface="나눔고딕코딩"/>
              </a:rPr>
            </a:br>
            <a:r>
              <a:rPr lang="ko-KR" altLang="en-US" dirty="0" smtClean="0">
                <a:latin typeface="나눔고딕코딩"/>
                <a:cs typeface="나눔고딕코딩"/>
              </a:rPr>
              <a:t>스크레이핑 </a:t>
            </a:r>
            <a:r>
              <a:rPr lang="ko-KR" altLang="en-US" dirty="0">
                <a:latin typeface="나눔고딕코딩"/>
                <a:cs typeface="나눔고딕코딩"/>
              </a:rPr>
              <a:t>입문</a:t>
            </a:r>
            <a:r>
              <a:rPr lang="en-US" altLang="ko-KR" dirty="0" smtClean="0">
                <a:latin typeface="나눔고딕코딩"/>
                <a:cs typeface="나눔고딕코딩"/>
              </a:rPr>
              <a:t>',</a:t>
            </a:r>
            <a:br>
              <a:rPr lang="en-US" altLang="ko-KR" dirty="0" smtClean="0">
                <a:latin typeface="나눔고딕코딩"/>
                <a:cs typeface="나눔고딕코딩"/>
              </a:rPr>
            </a:br>
            <a:r>
              <a:rPr lang="en-US" altLang="ko-KR" dirty="0" smtClean="0">
                <a:latin typeface="나눔고딕코딩"/>
                <a:cs typeface="나눔고딕코딩"/>
              </a:rPr>
              <a:t>(…</a:t>
            </a:r>
            <a:r>
              <a:rPr lang="ko-KR" altLang="en-US" dirty="0">
                <a:latin typeface="나눔고딕코딩"/>
                <a:cs typeface="나눔고딕코딩"/>
              </a:rPr>
              <a:t>생략</a:t>
            </a:r>
            <a:r>
              <a:rPr lang="en-US" altLang="ko-KR" dirty="0">
                <a:latin typeface="나눔고딕코딩"/>
                <a:cs typeface="나눔고딕코딩"/>
              </a:rPr>
              <a:t>…)</a:t>
            </a:r>
          </a:p>
          <a:p>
            <a:pPr marL="157480" marR="3196590">
              <a:lnSpc>
                <a:spcPct val="135400"/>
              </a:lnSpc>
            </a:pPr>
            <a:r>
              <a:rPr lang="en-US" altLang="ko-KR" dirty="0">
                <a:latin typeface="나눔고딕코딩"/>
                <a:cs typeface="나눔고딕코딩"/>
              </a:rPr>
              <a:t>'</a:t>
            </a:r>
            <a:r>
              <a:rPr lang="en-US" altLang="ko-KR" dirty="0" err="1">
                <a:latin typeface="나눔고딕코딩"/>
                <a:cs typeface="나눔고딕코딩"/>
              </a:rPr>
              <a:t>iBATIS</a:t>
            </a:r>
            <a:r>
              <a:rPr lang="en-US" altLang="ko-KR" dirty="0">
                <a:latin typeface="나눔고딕코딩"/>
                <a:cs typeface="나눔고딕코딩"/>
              </a:rPr>
              <a:t> </a:t>
            </a:r>
            <a:r>
              <a:rPr lang="ko-KR" altLang="en-US" dirty="0">
                <a:latin typeface="나눔고딕코딩"/>
                <a:cs typeface="나눔고딕코딩"/>
              </a:rPr>
              <a:t>인 액션</a:t>
            </a:r>
            <a:r>
              <a:rPr lang="en-US" altLang="ko-KR" dirty="0">
                <a:latin typeface="나눔고딕코딩"/>
                <a:cs typeface="나눔고딕코딩"/>
              </a:rPr>
              <a:t>', '</a:t>
            </a:r>
            <a:r>
              <a:rPr lang="ko-KR" altLang="en-US" dirty="0">
                <a:latin typeface="나눔고딕코딩"/>
                <a:cs typeface="나눔고딕코딩"/>
              </a:rPr>
              <a:t>실천가를 위한 실용주의 프로젝트 관리</a:t>
            </a:r>
            <a:r>
              <a:rPr lang="en-US" altLang="ko-KR" dirty="0">
                <a:latin typeface="나눔고딕코딩"/>
                <a:cs typeface="나눔고딕코딩"/>
              </a:rPr>
              <a:t>', '</a:t>
            </a:r>
            <a:r>
              <a:rPr lang="ko-KR" altLang="en-US" dirty="0">
                <a:latin typeface="나눔고딕코딩"/>
                <a:cs typeface="나눔고딕코딩"/>
              </a:rPr>
              <a:t>소프트웨어 </a:t>
            </a:r>
            <a:r>
              <a:rPr lang="ko-KR" altLang="en-US" dirty="0" err="1">
                <a:latin typeface="나눔고딕코딩"/>
                <a:cs typeface="나눔고딕코딩"/>
              </a:rPr>
              <a:t>컨플릭트</a:t>
            </a:r>
            <a:r>
              <a:rPr lang="ko-KR" altLang="en-US" dirty="0">
                <a:latin typeface="나눔고딕코딩"/>
                <a:cs typeface="나눔고딕코딩"/>
              </a:rPr>
              <a:t> </a:t>
            </a:r>
            <a:r>
              <a:rPr lang="en-US" altLang="ko-KR" dirty="0" smtClean="0">
                <a:latin typeface="나눔고딕코딩"/>
                <a:cs typeface="나눔고딕코딩"/>
              </a:rPr>
              <a:t/>
            </a:r>
            <a:br>
              <a:rPr lang="en-US" altLang="ko-KR" dirty="0" smtClean="0">
                <a:latin typeface="나눔고딕코딩"/>
                <a:cs typeface="나눔고딕코딩"/>
              </a:rPr>
            </a:br>
            <a:r>
              <a:rPr lang="en-US" altLang="ko-KR" dirty="0" smtClean="0">
                <a:latin typeface="나눔고딕코딩"/>
                <a:cs typeface="나눔고딕코딩"/>
              </a:rPr>
              <a:t>2.0 </a:t>
            </a:r>
            <a:r>
              <a:rPr lang="en-US" altLang="ko-KR" dirty="0">
                <a:latin typeface="나눔고딕코딩"/>
                <a:cs typeface="나눔고딕코딩"/>
              </a:rPr>
              <a:t>[</a:t>
            </a:r>
            <a:r>
              <a:rPr lang="ko-KR" altLang="en-US" dirty="0" err="1">
                <a:latin typeface="나눔고딕코딩"/>
                <a:cs typeface="나눔고딕코딩"/>
              </a:rPr>
              <a:t>재출간판</a:t>
            </a:r>
            <a:r>
              <a:rPr lang="en-US" altLang="ko-KR" dirty="0">
                <a:latin typeface="나눔고딕코딩"/>
                <a:cs typeface="나눔고딕코딩"/>
              </a:rPr>
              <a:t>]']</a:t>
            </a:r>
            <a:endParaRPr lang="en-US" altLang="ko-KR" dirty="0">
              <a:latin typeface="나눔고딕코딩"/>
              <a:cs typeface="나눔고딕코딩"/>
            </a:endParaRPr>
          </a:p>
        </p:txBody>
      </p:sp>
    </p:spTree>
    <p:extLst>
      <p:ext uri="{BB962C8B-B14F-4D97-AF65-F5344CB8AC3E}">
        <p14:creationId xmlns:p14="http://schemas.microsoft.com/office/powerpoint/2010/main" val="126639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5114" y="346075"/>
            <a:ext cx="5032375" cy="45935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smtClean="0">
                <a:solidFill>
                  <a:srgbClr val="231F20"/>
                </a:solidFill>
                <a:latin typeface="나눔고딕코딩"/>
                <a:cs typeface="나눔고딕코딩"/>
              </a:rPr>
              <a:t>셸</a:t>
            </a:r>
            <a:r>
              <a:rPr lang="ko-KR" altLang="en-US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 종료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xmlns="" id="{BE8A60EA-98F1-8A40-9FEA-25520B0D1A67}"/>
              </a:ext>
            </a:extLst>
          </p:cNvPr>
          <p:cNvSpPr txBox="1"/>
          <p:nvPr/>
        </p:nvSpPr>
        <p:spPr>
          <a:xfrm>
            <a:off x="232570" y="848414"/>
            <a:ext cx="9601200" cy="33586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 marL="157480" marR="3196590">
              <a:lnSpc>
                <a:spcPct val="135400"/>
              </a:lnSpc>
            </a:pP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&gt;&gt;&gt; </a:t>
            </a:r>
            <a:r>
              <a:rPr lang="en-US" altLang="ko-KR" spc="-15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quit()</a:t>
            </a:r>
            <a:endParaRPr lang="en-US" altLang="ko-KR" dirty="0">
              <a:latin typeface="나눔고딕코딩"/>
              <a:cs typeface="나눔고딕코딩"/>
            </a:endParaRPr>
          </a:p>
        </p:txBody>
      </p:sp>
    </p:spTree>
    <p:extLst>
      <p:ext uri="{BB962C8B-B14F-4D97-AF65-F5344CB8AC3E}">
        <p14:creationId xmlns:p14="http://schemas.microsoft.com/office/powerpoint/2010/main" val="97975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-127911" y="-111118"/>
            <a:ext cx="10186754" cy="7668763"/>
          </a:xfrm>
          <a:custGeom>
            <a:avLst/>
            <a:gdLst/>
            <a:ahLst/>
            <a:cxnLst/>
            <a:rect l="l" t="t" r="r" b="b"/>
            <a:pathLst>
              <a:path w="5549900" h="3226435">
                <a:moveTo>
                  <a:pt x="0" y="3225901"/>
                </a:moveTo>
                <a:lnTo>
                  <a:pt x="5549392" y="3225901"/>
                </a:lnTo>
                <a:lnTo>
                  <a:pt x="5549392" y="0"/>
                </a:lnTo>
                <a:lnTo>
                  <a:pt x="0" y="0"/>
                </a:lnTo>
                <a:lnTo>
                  <a:pt x="0" y="3225901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90778" y="2251075"/>
            <a:ext cx="2339975" cy="69215"/>
          </a:xfrm>
          <a:custGeom>
            <a:avLst/>
            <a:gdLst/>
            <a:ahLst/>
            <a:cxnLst/>
            <a:rect l="l" t="t" r="r" b="b"/>
            <a:pathLst>
              <a:path w="2339975" h="69215">
                <a:moveTo>
                  <a:pt x="2339425" y="0"/>
                </a:moveTo>
                <a:lnTo>
                  <a:pt x="0" y="0"/>
                </a:lnTo>
                <a:lnTo>
                  <a:pt x="794" y="7947"/>
                </a:lnTo>
                <a:lnTo>
                  <a:pt x="8669" y="32696"/>
                </a:lnTo>
                <a:lnTo>
                  <a:pt x="30043" y="57445"/>
                </a:lnTo>
                <a:lnTo>
                  <a:pt x="71666" y="68694"/>
                </a:lnTo>
                <a:lnTo>
                  <a:pt x="2268321" y="68694"/>
                </a:lnTo>
                <a:lnTo>
                  <a:pt x="2279571" y="67569"/>
                </a:lnTo>
                <a:lnTo>
                  <a:pt x="2304319" y="59695"/>
                </a:lnTo>
                <a:lnTo>
                  <a:pt x="2329068" y="38321"/>
                </a:lnTo>
                <a:lnTo>
                  <a:pt x="2339425" y="0"/>
                </a:lnTo>
                <a:close/>
              </a:path>
            </a:pathLst>
          </a:custGeom>
          <a:solidFill>
            <a:srgbClr val="6D6E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94769" y="2276576"/>
            <a:ext cx="4932045" cy="3015615"/>
          </a:xfrm>
          <a:custGeom>
            <a:avLst/>
            <a:gdLst/>
            <a:ahLst/>
            <a:cxnLst/>
            <a:rect l="l" t="t" r="r" b="b"/>
            <a:pathLst>
              <a:path w="4932045" h="3015615">
                <a:moveTo>
                  <a:pt x="4751997" y="0"/>
                </a:moveTo>
                <a:lnTo>
                  <a:pt x="179997" y="0"/>
                </a:lnTo>
                <a:lnTo>
                  <a:pt x="151872" y="2812"/>
                </a:lnTo>
                <a:lnTo>
                  <a:pt x="89998" y="22499"/>
                </a:lnTo>
                <a:lnTo>
                  <a:pt x="28124" y="75936"/>
                </a:lnTo>
                <a:lnTo>
                  <a:pt x="0" y="179997"/>
                </a:lnTo>
                <a:lnTo>
                  <a:pt x="0" y="2834995"/>
                </a:lnTo>
                <a:lnTo>
                  <a:pt x="2812" y="2863122"/>
                </a:lnTo>
                <a:lnTo>
                  <a:pt x="22499" y="2925000"/>
                </a:lnTo>
                <a:lnTo>
                  <a:pt x="75936" y="2986878"/>
                </a:lnTo>
                <a:lnTo>
                  <a:pt x="179997" y="3015005"/>
                </a:lnTo>
                <a:lnTo>
                  <a:pt x="4751997" y="3015005"/>
                </a:lnTo>
                <a:lnTo>
                  <a:pt x="4780121" y="3012192"/>
                </a:lnTo>
                <a:lnTo>
                  <a:pt x="4841995" y="2992504"/>
                </a:lnTo>
                <a:lnTo>
                  <a:pt x="4903869" y="2939063"/>
                </a:lnTo>
                <a:lnTo>
                  <a:pt x="4931994" y="2834995"/>
                </a:lnTo>
                <a:lnTo>
                  <a:pt x="4931994" y="179997"/>
                </a:lnTo>
                <a:lnTo>
                  <a:pt x="4929181" y="151872"/>
                </a:lnTo>
                <a:lnTo>
                  <a:pt x="4909494" y="89998"/>
                </a:lnTo>
                <a:lnTo>
                  <a:pt x="4856057" y="28124"/>
                </a:lnTo>
                <a:lnTo>
                  <a:pt x="47519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94769" y="2276576"/>
            <a:ext cx="4932045" cy="3015615"/>
          </a:xfrm>
          <a:custGeom>
            <a:avLst/>
            <a:gdLst/>
            <a:ahLst/>
            <a:cxnLst/>
            <a:rect l="l" t="t" r="r" b="b"/>
            <a:pathLst>
              <a:path w="4932045" h="3015615">
                <a:moveTo>
                  <a:pt x="179997" y="0"/>
                </a:moveTo>
                <a:lnTo>
                  <a:pt x="151872" y="2812"/>
                </a:lnTo>
                <a:lnTo>
                  <a:pt x="89998" y="22499"/>
                </a:lnTo>
                <a:lnTo>
                  <a:pt x="28124" y="75936"/>
                </a:lnTo>
                <a:lnTo>
                  <a:pt x="0" y="179997"/>
                </a:lnTo>
                <a:lnTo>
                  <a:pt x="0" y="2834995"/>
                </a:lnTo>
                <a:lnTo>
                  <a:pt x="2812" y="2863122"/>
                </a:lnTo>
                <a:lnTo>
                  <a:pt x="22499" y="2925000"/>
                </a:lnTo>
                <a:lnTo>
                  <a:pt x="75936" y="2986878"/>
                </a:lnTo>
                <a:lnTo>
                  <a:pt x="179997" y="3015005"/>
                </a:lnTo>
                <a:lnTo>
                  <a:pt x="4751997" y="3015005"/>
                </a:lnTo>
                <a:lnTo>
                  <a:pt x="4780121" y="3012192"/>
                </a:lnTo>
                <a:lnTo>
                  <a:pt x="4841995" y="2992504"/>
                </a:lnTo>
                <a:lnTo>
                  <a:pt x="4903869" y="2939063"/>
                </a:lnTo>
                <a:lnTo>
                  <a:pt x="4931994" y="2834995"/>
                </a:lnTo>
                <a:lnTo>
                  <a:pt x="4931994" y="179997"/>
                </a:lnTo>
                <a:lnTo>
                  <a:pt x="4929181" y="151872"/>
                </a:lnTo>
                <a:lnTo>
                  <a:pt x="4909494" y="89998"/>
                </a:lnTo>
                <a:lnTo>
                  <a:pt x="4856057" y="28124"/>
                </a:lnTo>
                <a:lnTo>
                  <a:pt x="4751997" y="0"/>
                </a:lnTo>
                <a:lnTo>
                  <a:pt x="179997" y="0"/>
                </a:lnTo>
                <a:close/>
              </a:path>
            </a:pathLst>
          </a:custGeom>
          <a:ln w="36004">
            <a:solidFill>
              <a:srgbClr val="6D6E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59076" y="2387231"/>
            <a:ext cx="0" cy="462915"/>
          </a:xfrm>
          <a:custGeom>
            <a:avLst/>
            <a:gdLst/>
            <a:ahLst/>
            <a:cxnLst/>
            <a:rect l="l" t="t" r="r" b="b"/>
            <a:pathLst>
              <a:path h="462915">
                <a:moveTo>
                  <a:pt x="0" y="462699"/>
                </a:moveTo>
                <a:lnTo>
                  <a:pt x="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05874" y="2387231"/>
            <a:ext cx="0" cy="462915"/>
          </a:xfrm>
          <a:custGeom>
            <a:avLst/>
            <a:gdLst/>
            <a:ahLst/>
            <a:cxnLst/>
            <a:rect l="l" t="t" r="r" b="b"/>
            <a:pathLst>
              <a:path h="462915">
                <a:moveTo>
                  <a:pt x="0" y="462699"/>
                </a:moveTo>
                <a:lnTo>
                  <a:pt x="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635734" y="2291410"/>
            <a:ext cx="793750" cy="62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000" b="1" spc="-40" dirty="0" smtClean="0">
                <a:solidFill>
                  <a:srgbClr val="414042"/>
                </a:solidFill>
                <a:latin typeface="Century Gothic"/>
                <a:cs typeface="Century Gothic"/>
              </a:rPr>
              <a:t>2-</a:t>
            </a:r>
            <a:r>
              <a:rPr lang="en-US" sz="4000" b="1" spc="-40" dirty="0" smtClean="0">
                <a:solidFill>
                  <a:srgbClr val="414042"/>
                </a:solidFill>
                <a:latin typeface="Century Gothic"/>
                <a:cs typeface="Century Gothic"/>
              </a:rPr>
              <a:t>6</a:t>
            </a:r>
            <a:endParaRPr sz="4000" dirty="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217436" y="3202317"/>
            <a:ext cx="3673902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/>
            <a:r>
              <a:rPr lang="en-US" altLang="ko-KR" dirty="0"/>
              <a:t>Scrapy</a:t>
            </a:r>
            <a:r>
              <a:rPr lang="ko-KR" altLang="en-US" dirty="0"/>
              <a:t>를 이용한 </a:t>
            </a:r>
            <a:r>
              <a:rPr lang="ko-KR" altLang="en-US" dirty="0" err="1" smtClean="0"/>
              <a:t>위키북스의</a:t>
            </a:r>
            <a:r>
              <a:rPr lang="ko-KR" altLang="en-US" dirty="0" smtClean="0"/>
              <a:t> 도서 표지 다운로드</a:t>
            </a:r>
            <a:endParaRPr spc="-235" dirty="0"/>
          </a:p>
        </p:txBody>
      </p:sp>
      <p:sp>
        <p:nvSpPr>
          <p:cNvPr id="11" name="object 11"/>
          <p:cNvSpPr/>
          <p:nvPr/>
        </p:nvSpPr>
        <p:spPr>
          <a:xfrm>
            <a:off x="2819774" y="4490580"/>
            <a:ext cx="2115185" cy="260985"/>
          </a:xfrm>
          <a:custGeom>
            <a:avLst/>
            <a:gdLst/>
            <a:ahLst/>
            <a:cxnLst/>
            <a:rect l="l" t="t" r="r" b="b"/>
            <a:pathLst>
              <a:path w="2115185" h="260985">
                <a:moveTo>
                  <a:pt x="2042934" y="0"/>
                </a:moveTo>
                <a:lnTo>
                  <a:pt x="71996" y="0"/>
                </a:lnTo>
                <a:lnTo>
                  <a:pt x="60746" y="1124"/>
                </a:lnTo>
                <a:lnTo>
                  <a:pt x="35998" y="8999"/>
                </a:lnTo>
                <a:lnTo>
                  <a:pt x="11249" y="30373"/>
                </a:lnTo>
                <a:lnTo>
                  <a:pt x="0" y="71996"/>
                </a:lnTo>
                <a:lnTo>
                  <a:pt x="0" y="189001"/>
                </a:lnTo>
                <a:lnTo>
                  <a:pt x="1124" y="200250"/>
                </a:lnTo>
                <a:lnTo>
                  <a:pt x="8999" y="224999"/>
                </a:lnTo>
                <a:lnTo>
                  <a:pt x="30373" y="249748"/>
                </a:lnTo>
                <a:lnTo>
                  <a:pt x="71996" y="260997"/>
                </a:lnTo>
                <a:lnTo>
                  <a:pt x="2042934" y="260997"/>
                </a:lnTo>
                <a:lnTo>
                  <a:pt x="2054186" y="259872"/>
                </a:lnTo>
                <a:lnTo>
                  <a:pt x="2078939" y="251998"/>
                </a:lnTo>
                <a:lnTo>
                  <a:pt x="2103692" y="230624"/>
                </a:lnTo>
                <a:lnTo>
                  <a:pt x="2114943" y="189001"/>
                </a:lnTo>
                <a:lnTo>
                  <a:pt x="2114943" y="71996"/>
                </a:lnTo>
                <a:lnTo>
                  <a:pt x="2113818" y="60746"/>
                </a:lnTo>
                <a:lnTo>
                  <a:pt x="2105942" y="35998"/>
                </a:lnTo>
                <a:lnTo>
                  <a:pt x="2084564" y="11249"/>
                </a:lnTo>
                <a:lnTo>
                  <a:pt x="2042934" y="0"/>
                </a:lnTo>
                <a:close/>
              </a:path>
            </a:pathLst>
          </a:custGeom>
          <a:solidFill>
            <a:srgbClr val="6D6E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819774" y="4679569"/>
            <a:ext cx="2115185" cy="362279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51435" rIns="0" bIns="0" rtlCol="0">
            <a:spAutoFit/>
          </a:bodyPr>
          <a:lstStyle/>
          <a:p>
            <a:pPr marL="179705" indent="-107950">
              <a:spcBef>
                <a:spcPts val="405"/>
              </a:spcBef>
              <a:buClr>
                <a:srgbClr val="58595B"/>
              </a:buClr>
              <a:buSzPct val="75000"/>
              <a:buChar char="■"/>
              <a:tabLst>
                <a:tab pos="180340" algn="l"/>
              </a:tabLst>
            </a:pPr>
            <a:r>
              <a:rPr lang="en-US" sz="800" spc="-15" dirty="0" smtClean="0">
                <a:solidFill>
                  <a:srgbClr val="414042"/>
                </a:solidFill>
                <a:latin typeface="Arial Unicode MS"/>
                <a:cs typeface="Arial Unicode MS"/>
              </a:rPr>
              <a:t>Scrapy</a:t>
            </a:r>
            <a:r>
              <a:rPr lang="ko-KR" altLang="en-US" sz="800" spc="-15" dirty="0" smtClean="0">
                <a:solidFill>
                  <a:srgbClr val="414042"/>
                </a:solidFill>
                <a:latin typeface="Arial Unicode MS"/>
                <a:cs typeface="Arial Unicode MS"/>
              </a:rPr>
              <a:t>로 사이트를 순회하는 방법</a:t>
            </a:r>
            <a:endParaRPr sz="800" spc="-15" dirty="0" smtClean="0">
              <a:solidFill>
                <a:srgbClr val="414042"/>
              </a:solidFill>
              <a:latin typeface="Arial Unicode MS"/>
              <a:cs typeface="Arial Unicode MS"/>
            </a:endParaRPr>
          </a:p>
          <a:p>
            <a:pPr marL="179705" indent="-107950">
              <a:spcBef>
                <a:spcPts val="540"/>
              </a:spcBef>
              <a:buClr>
                <a:srgbClr val="58595B"/>
              </a:buClr>
              <a:buSzPct val="75000"/>
              <a:buChar char="■"/>
              <a:tabLst>
                <a:tab pos="180340" algn="l"/>
              </a:tabLst>
            </a:pPr>
            <a:r>
              <a:rPr lang="ko-KR" altLang="en-US" sz="800" spc="-15" dirty="0" err="1" smtClean="0">
                <a:solidFill>
                  <a:srgbClr val="414042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다운로드하는</a:t>
            </a:r>
            <a:r>
              <a:rPr lang="ko-KR" altLang="en-US" sz="800" spc="-15" dirty="0" smtClean="0">
                <a:solidFill>
                  <a:srgbClr val="414042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방법</a:t>
            </a:r>
            <a:endParaRPr sz="800" spc="-15" dirty="0">
              <a:solidFill>
                <a:srgbClr val="414042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67260" y="4514824"/>
            <a:ext cx="97345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800" spc="-65" dirty="0">
                <a:solidFill>
                  <a:srgbClr val="FFFFFF"/>
                </a:solidFill>
                <a:latin typeface="Arial Unicode MS"/>
                <a:cs typeface="Arial Unicode MS"/>
              </a:rPr>
              <a:t>이번  절에서  배울</a:t>
            </a:r>
            <a:r>
              <a:rPr sz="800" spc="-114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800" spc="-65" dirty="0">
                <a:solidFill>
                  <a:srgbClr val="FFFFFF"/>
                </a:solidFill>
                <a:latin typeface="Arial Unicode MS"/>
                <a:cs typeface="Arial Unicode MS"/>
              </a:rPr>
              <a:t>내용</a:t>
            </a:r>
            <a:endParaRPr sz="800">
              <a:latin typeface="Arial Unicode MS"/>
              <a:cs typeface="Arial Unicode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186775" y="4490580"/>
            <a:ext cx="2115185" cy="260985"/>
          </a:xfrm>
          <a:custGeom>
            <a:avLst/>
            <a:gdLst/>
            <a:ahLst/>
            <a:cxnLst/>
            <a:rect l="l" t="t" r="r" b="b"/>
            <a:pathLst>
              <a:path w="2115185" h="260985">
                <a:moveTo>
                  <a:pt x="2042934" y="0"/>
                </a:moveTo>
                <a:lnTo>
                  <a:pt x="71996" y="0"/>
                </a:lnTo>
                <a:lnTo>
                  <a:pt x="60746" y="1124"/>
                </a:lnTo>
                <a:lnTo>
                  <a:pt x="35998" y="8999"/>
                </a:lnTo>
                <a:lnTo>
                  <a:pt x="11249" y="30373"/>
                </a:lnTo>
                <a:lnTo>
                  <a:pt x="0" y="71996"/>
                </a:lnTo>
                <a:lnTo>
                  <a:pt x="0" y="189001"/>
                </a:lnTo>
                <a:lnTo>
                  <a:pt x="1124" y="200250"/>
                </a:lnTo>
                <a:lnTo>
                  <a:pt x="8999" y="224999"/>
                </a:lnTo>
                <a:lnTo>
                  <a:pt x="30373" y="249748"/>
                </a:lnTo>
                <a:lnTo>
                  <a:pt x="71996" y="260997"/>
                </a:lnTo>
                <a:lnTo>
                  <a:pt x="2042934" y="260997"/>
                </a:lnTo>
                <a:lnTo>
                  <a:pt x="2054186" y="259872"/>
                </a:lnTo>
                <a:lnTo>
                  <a:pt x="2078939" y="251998"/>
                </a:lnTo>
                <a:lnTo>
                  <a:pt x="2103692" y="230624"/>
                </a:lnTo>
                <a:lnTo>
                  <a:pt x="2114943" y="189001"/>
                </a:lnTo>
                <a:lnTo>
                  <a:pt x="2114943" y="71996"/>
                </a:lnTo>
                <a:lnTo>
                  <a:pt x="2113818" y="60746"/>
                </a:lnTo>
                <a:lnTo>
                  <a:pt x="2105942" y="35998"/>
                </a:lnTo>
                <a:lnTo>
                  <a:pt x="2084564" y="11249"/>
                </a:lnTo>
                <a:lnTo>
                  <a:pt x="2042934" y="0"/>
                </a:lnTo>
                <a:close/>
              </a:path>
            </a:pathLst>
          </a:custGeom>
          <a:solidFill>
            <a:srgbClr val="6D6E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186775" y="4679568"/>
            <a:ext cx="2115185" cy="175048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51435" rIns="0" bIns="0" rtlCol="0">
            <a:spAutoFit/>
          </a:bodyPr>
          <a:lstStyle/>
          <a:p>
            <a:pPr marL="179705" indent="-107950">
              <a:spcBef>
                <a:spcPts val="405"/>
              </a:spcBef>
              <a:buClr>
                <a:srgbClr val="58595B"/>
              </a:buClr>
              <a:buSzPct val="75000"/>
              <a:buChar char="■"/>
              <a:tabLst>
                <a:tab pos="180340" algn="l"/>
              </a:tabLst>
            </a:pPr>
            <a:r>
              <a:rPr lang="en-US" sz="800" smtClean="0">
                <a:latin typeface="Arial Unicode MS"/>
                <a:cs typeface="Arial Unicode MS"/>
              </a:rPr>
              <a:t>Scrapy</a:t>
            </a:r>
            <a:endParaRPr sz="800" dirty="0">
              <a:latin typeface="Arial Unicode MS"/>
              <a:cs typeface="Arial Unicode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234234" y="4514824"/>
            <a:ext cx="622300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800" spc="-65" dirty="0">
                <a:solidFill>
                  <a:srgbClr val="FFFFFF"/>
                </a:solidFill>
                <a:latin typeface="Arial Unicode MS"/>
                <a:cs typeface="Arial Unicode MS"/>
              </a:rPr>
              <a:t>알고리즘과</a:t>
            </a:r>
            <a:r>
              <a:rPr sz="800" spc="-40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800" spc="-65" dirty="0">
                <a:solidFill>
                  <a:srgbClr val="FFFFFF"/>
                </a:solidFill>
                <a:latin typeface="Arial Unicode MS"/>
                <a:cs typeface="Arial Unicode MS"/>
              </a:rPr>
              <a:t>툴</a:t>
            </a:r>
            <a:endParaRPr sz="800">
              <a:latin typeface="Arial Unicode MS"/>
              <a:cs typeface="Arial Unicode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64161" y="3916996"/>
            <a:ext cx="3992879" cy="315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35400"/>
              </a:lnSpc>
            </a:pPr>
            <a:r>
              <a:rPr lang="en-US" altLang="ko-KR" sz="800" spc="-85" dirty="0">
                <a:solidFill>
                  <a:srgbClr val="414042"/>
                </a:solidFill>
                <a:latin typeface="Arial Unicode MS"/>
                <a:cs typeface="Arial Unicode MS"/>
              </a:rPr>
              <a:t>Scrapy</a:t>
            </a:r>
            <a:r>
              <a:rPr lang="ko-KR" altLang="en-US" sz="800" spc="-85" dirty="0">
                <a:solidFill>
                  <a:srgbClr val="414042"/>
                </a:solidFill>
                <a:latin typeface="Arial Unicode MS"/>
                <a:cs typeface="Arial Unicode MS"/>
              </a:rPr>
              <a:t>의 기본적인 사용법을 확인했다면 이어서 </a:t>
            </a:r>
            <a:r>
              <a:rPr lang="en-US" altLang="ko-KR" sz="800" spc="-85" dirty="0">
                <a:solidFill>
                  <a:srgbClr val="414042"/>
                </a:solidFill>
                <a:latin typeface="Arial Unicode MS"/>
                <a:cs typeface="Arial Unicode MS"/>
              </a:rPr>
              <a:t>Scrapy</a:t>
            </a:r>
            <a:r>
              <a:rPr lang="ko-KR" altLang="en-US" sz="800" spc="-85" dirty="0">
                <a:solidFill>
                  <a:srgbClr val="414042"/>
                </a:solidFill>
                <a:latin typeface="Arial Unicode MS"/>
                <a:cs typeface="Arial Unicode MS"/>
              </a:rPr>
              <a:t>를 사용해 사이트를 순회하며 파일을 </a:t>
            </a:r>
            <a:r>
              <a:rPr lang="ko-KR" altLang="en-US" sz="800" spc="-85" dirty="0" err="1">
                <a:solidFill>
                  <a:srgbClr val="414042"/>
                </a:solidFill>
                <a:latin typeface="Arial Unicode MS"/>
                <a:cs typeface="Arial Unicode MS"/>
              </a:rPr>
              <a:t>다운로드하는</a:t>
            </a:r>
            <a:r>
              <a:rPr lang="ko-KR" altLang="en-US" sz="800" spc="-85" dirty="0">
                <a:solidFill>
                  <a:srgbClr val="414042"/>
                </a:solidFill>
                <a:latin typeface="Arial Unicode MS"/>
                <a:cs typeface="Arial Unicode MS"/>
              </a:rPr>
              <a:t> 방법을 알아봅시다</a:t>
            </a:r>
            <a:r>
              <a:rPr lang="en-US" altLang="ko-KR" sz="800" spc="-85" dirty="0">
                <a:solidFill>
                  <a:srgbClr val="414042"/>
                </a:solidFill>
                <a:latin typeface="Arial Unicode MS"/>
                <a:cs typeface="Arial Unicode MS"/>
              </a:rPr>
              <a:t>.</a:t>
            </a:r>
            <a:endParaRPr sz="800" dirty="0">
              <a:latin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89004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xmlns="" id="{54AA69F6-9B26-4E4D-AD51-56E30CC3193B}"/>
              </a:ext>
            </a:extLst>
          </p:cNvPr>
          <p:cNvSpPr txBox="1"/>
          <p:nvPr/>
        </p:nvSpPr>
        <p:spPr>
          <a:xfrm>
            <a:off x="271463" y="193675"/>
            <a:ext cx="95250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ko-KR" altLang="en-US" sz="240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위키북스의</a:t>
            </a:r>
            <a:r>
              <a:rPr lang="ko-KR" altLang="en-US" sz="2400" dirty="0">
                <a:solidFill>
                  <a:srgbClr val="231F20"/>
                </a:solidFill>
                <a:latin typeface="나눔고딕코딩"/>
                <a:cs typeface="나눔고딕코딩"/>
              </a:rPr>
              <a:t> 전체 도서 목록 </a:t>
            </a:r>
            <a:r>
              <a:rPr lang="ko-KR" altLang="en-US" sz="2400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다운로드</a:t>
            </a:r>
            <a:endParaRPr lang="en-US" altLang="ko-KR" sz="2400" dirty="0" smtClean="0">
              <a:solidFill>
                <a:srgbClr val="231F20"/>
              </a:solidFill>
              <a:latin typeface="나눔고딕코딩"/>
              <a:cs typeface="나눔고딕코딩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5114" y="727075"/>
            <a:ext cx="9568656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도서 목록의 링크를 순회해서 표지 이미지를 추출</a:t>
            </a:r>
            <a:endParaRPr lang="en-US" altLang="ko-KR" dirty="0" smtClean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추출해야 하는 페이지</a:t>
            </a:r>
            <a:endParaRPr lang="en-US" altLang="ko-KR" dirty="0" smtClean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755650" lvl="1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도서 목록 페이지</a:t>
            </a:r>
            <a:endParaRPr lang="en-US" altLang="ko-KR" dirty="0" smtClean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755650" lvl="1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개별 도서 페이지</a:t>
            </a:r>
            <a:endParaRPr lang="en-US" altLang="ko-KR" dirty="0" smtClean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755650" lvl="1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이미지</a:t>
            </a:r>
            <a:endParaRPr lang="en-US" altLang="ko-KR" dirty="0" smtClean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genspider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로 기본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Spider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골격 </a:t>
            </a:r>
            <a:r>
              <a:rPr lang="ko-KR" altLang="en-US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만들기</a:t>
            </a:r>
            <a:endParaRPr lang="en-US" altLang="ko-KR" dirty="0" smtClean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endParaRPr lang="en-US" altLang="ko-KR" dirty="0" smtClean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코드 구성</a:t>
            </a:r>
            <a:endParaRPr lang="ko-KR" altLang="en-US" dirty="0">
              <a:solidFill>
                <a:srgbClr val="231F20"/>
              </a:solidFill>
              <a:latin typeface="나눔고딕코딩"/>
              <a:cs typeface="나눔고딕코딩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xmlns="" id="{BE8A60EA-98F1-8A40-9FEA-25520B0D1A67}"/>
              </a:ext>
            </a:extLst>
          </p:cNvPr>
          <p:cNvSpPr txBox="1"/>
          <p:nvPr/>
        </p:nvSpPr>
        <p:spPr>
          <a:xfrm>
            <a:off x="232571" y="3317876"/>
            <a:ext cx="9601200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none" lIns="0" tIns="0" rIns="0" bIns="0" rtlCol="0">
            <a:noAutofit/>
          </a:bodyPr>
          <a:lstStyle/>
          <a:p>
            <a:pPr marL="157480" marR="3196590">
              <a:lnSpc>
                <a:spcPct val="135400"/>
              </a:lnSpc>
            </a:pPr>
            <a:r>
              <a:rPr lang="en-US" altLang="ko-KR" dirty="0">
                <a:latin typeface="나눔고딕코딩"/>
                <a:cs typeface="나눔고딕코딩"/>
              </a:rPr>
              <a:t>$ </a:t>
            </a:r>
            <a:r>
              <a:rPr lang="en-US" altLang="ko-KR" dirty="0" err="1">
                <a:latin typeface="나눔고딕코딩"/>
                <a:cs typeface="나눔고딕코딩"/>
              </a:rPr>
              <a:t>scrapy</a:t>
            </a:r>
            <a:r>
              <a:rPr lang="en-US" altLang="ko-KR" dirty="0">
                <a:latin typeface="나눔고딕코딩"/>
                <a:cs typeface="나눔고딕코딩"/>
              </a:rPr>
              <a:t> </a:t>
            </a:r>
            <a:r>
              <a:rPr lang="en-US" altLang="ko-KR" dirty="0" err="1">
                <a:latin typeface="나눔고딕코딩"/>
                <a:cs typeface="나눔고딕코딩"/>
              </a:rPr>
              <a:t>genspider</a:t>
            </a:r>
            <a:r>
              <a:rPr lang="en-US" altLang="ko-KR" dirty="0">
                <a:latin typeface="나눔고딕코딩"/>
                <a:cs typeface="나눔고딕코딩"/>
              </a:rPr>
              <a:t> book3 https://wikibook.co.kr/</a:t>
            </a:r>
            <a:endParaRPr lang="en-US" altLang="ko-KR" dirty="0">
              <a:latin typeface="나눔고딕코딩"/>
              <a:cs typeface="나눔고딕코딩"/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xmlns="" id="{4EB7E588-4BD0-2D41-B4EE-7002CA2CDBEB}"/>
              </a:ext>
            </a:extLst>
          </p:cNvPr>
          <p:cNvSpPr txBox="1"/>
          <p:nvPr/>
        </p:nvSpPr>
        <p:spPr>
          <a:xfrm>
            <a:off x="232569" y="4483973"/>
            <a:ext cx="9753599" cy="2893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" indent="-6350" algn="just"/>
            <a:r>
              <a:rPr lang="en-US" altLang="ko-KR" spc="15" dirty="0" smtClean="0">
                <a:solidFill>
                  <a:srgbClr val="58595B"/>
                </a:solidFill>
                <a:latin typeface="Arial Unicode MS"/>
                <a:cs typeface="Arial Unicode MS"/>
              </a:rPr>
              <a:t>file</a:t>
            </a:r>
            <a:r>
              <a:rPr lang="en-US" altLang="ko-KR" spc="15" dirty="0">
                <a:solidFill>
                  <a:srgbClr val="58595B"/>
                </a:solidFill>
                <a:latin typeface="Arial Unicode MS"/>
                <a:cs typeface="Arial Unicode MS"/>
              </a:rPr>
              <a:t>: src/ch2/wiki/spiders/book3.py</a:t>
            </a:r>
          </a:p>
          <a:p>
            <a:pPr marL="6350" marR="3442970" indent="-6350"/>
            <a:r>
              <a:rPr lang="en-US" altLang="ko-KR" sz="800" dirty="0">
                <a:solidFill>
                  <a:srgbClr val="231F20"/>
                </a:solidFill>
                <a:latin typeface="나눔고딕코딩"/>
                <a:cs typeface="나눔고딕코딩"/>
              </a:rPr>
              <a:t/>
            </a:r>
            <a:br>
              <a:rPr lang="en-US" altLang="ko-KR" sz="800" dirty="0">
                <a:solidFill>
                  <a:srgbClr val="231F20"/>
                </a:solidFill>
                <a:latin typeface="나눔고딕코딩"/>
                <a:cs typeface="나눔고딕코딩"/>
              </a:rPr>
            </a:b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import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scrapy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6350" marR="3442970" indent="-6350"/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class Book3Spider(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scrapy.Spider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):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name = 'book3'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allowed_domains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= ['wikibook.co.kr']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#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도서 목록 페이지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--- (※1)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start_urls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= [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'https://wikibook.co.kr/list'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]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xmlns="" id="{197F74A8-E6FB-F44B-B031-D82BF50B0F53}"/>
              </a:ext>
            </a:extLst>
          </p:cNvPr>
          <p:cNvSpPr/>
          <p:nvPr/>
        </p:nvSpPr>
        <p:spPr>
          <a:xfrm flipV="1">
            <a:off x="232569" y="4778592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874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6">
            <a:extLst>
              <a:ext uri="{FF2B5EF4-FFF2-40B4-BE49-F238E27FC236}">
                <a16:creationId xmlns:a16="http://schemas.microsoft.com/office/drawing/2014/main" xmlns="" id="{4EB7E588-4BD0-2D41-B4EE-7002CA2CDBEB}"/>
              </a:ext>
            </a:extLst>
          </p:cNvPr>
          <p:cNvSpPr txBox="1"/>
          <p:nvPr/>
        </p:nvSpPr>
        <p:spPr>
          <a:xfrm>
            <a:off x="232569" y="269875"/>
            <a:ext cx="9601200" cy="5816977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6350" marR="3442970" indent="-6350"/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#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도서 목록 페이지 스크레이핑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--- (※2)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def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parse(self, response):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li_list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= response.css('.book-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url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')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for a in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li_list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[:5]: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 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href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= a.css('::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attr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href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)').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extract_first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()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  print(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href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)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  #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개별 도서 페이지에 대한 크롤링 요청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--- (※3)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  yield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response.follow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   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response.urljoin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href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),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self.parse_book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)</a:t>
            </a:r>
          </a:p>
          <a:p>
            <a:pPr marL="6350" marR="3442970" indent="-6350"/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#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개별 도서 페이지를 </a:t>
            </a:r>
            <a:r>
              <a:rPr lang="ko-KR" altLang="en-US" dirty="0" err="1">
                <a:solidFill>
                  <a:srgbClr val="231F20"/>
                </a:solidFill>
                <a:latin typeface="나눔고딕코딩"/>
                <a:cs typeface="나눔고딕코딩"/>
              </a:rPr>
              <a:t>스크레이핑하는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 함수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--- (※4)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def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parse_book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(self, response):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#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제목과 링크 추출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--- (※5)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title = response.css('.main-title::text').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extract_first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()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img_url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= response.css('.book-image-2d::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attr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src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)').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extract_first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()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#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결과 출력하기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--- (※6)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yield {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  'title': title,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  '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img_url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':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response.urljoin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img_url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)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}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xmlns="" id="{197F74A8-E6FB-F44B-B031-D82BF50B0F53}"/>
              </a:ext>
            </a:extLst>
          </p:cNvPr>
          <p:cNvSpPr/>
          <p:nvPr/>
        </p:nvSpPr>
        <p:spPr>
          <a:xfrm flipV="1">
            <a:off x="232569" y="6137275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946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65114" y="346075"/>
            <a:ext cx="5032375" cy="45935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프로그램 실행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xmlns="" id="{BE8A60EA-98F1-8A40-9FEA-25520B0D1A67}"/>
              </a:ext>
            </a:extLst>
          </p:cNvPr>
          <p:cNvSpPr txBox="1"/>
          <p:nvPr/>
        </p:nvSpPr>
        <p:spPr>
          <a:xfrm>
            <a:off x="232570" y="848414"/>
            <a:ext cx="9601200" cy="33586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 marL="157480" marR="3196590">
              <a:lnSpc>
                <a:spcPct val="135400"/>
              </a:lnSpc>
            </a:pP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$ </a:t>
            </a:r>
            <a:r>
              <a:rPr lang="en-US" altLang="ko-KR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scrapy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 crawl book3 -o list3.json</a:t>
            </a:r>
            <a:endParaRPr lang="en-US" altLang="ko-KR" dirty="0">
              <a:latin typeface="나눔고딕코딩"/>
              <a:cs typeface="나눔고딕코딩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xmlns="" id="{BE8A60EA-98F1-8A40-9FEA-25520B0D1A67}"/>
              </a:ext>
            </a:extLst>
          </p:cNvPr>
          <p:cNvSpPr txBox="1"/>
          <p:nvPr/>
        </p:nvSpPr>
        <p:spPr>
          <a:xfrm>
            <a:off x="232570" y="1336676"/>
            <a:ext cx="9601200" cy="3581399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marL="157480" marR="3196590"/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&gt;&gt;&gt; import </a:t>
            </a:r>
            <a:r>
              <a:rPr lang="en-US" altLang="ko-KR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json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, </a:t>
            </a:r>
            <a:r>
              <a:rPr lang="en-US" altLang="ko-KR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pprint</a:t>
            </a:r>
            <a:endParaRPr lang="en-US" altLang="ko-KR" spc="-15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157480" marR="3196590"/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&gt;&gt;&gt; a = </a:t>
            </a:r>
            <a:r>
              <a:rPr lang="en-US" altLang="ko-KR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json.load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(open('list3.json'))</a:t>
            </a:r>
          </a:p>
          <a:p>
            <a:pPr marL="157480" marR="3196590"/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&gt;&gt;&gt; </a:t>
            </a:r>
            <a:r>
              <a:rPr lang="en-US" altLang="ko-KR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pprint.pprint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(a)</a:t>
            </a:r>
          </a:p>
          <a:p>
            <a:pPr marL="157480" marR="3196590"/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[{'</a:t>
            </a:r>
            <a:r>
              <a:rPr lang="en-US" altLang="ko-KR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img_url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': 'https://wikibook.co.kr/images/cover/s/9791158391720.jpg',</a:t>
            </a:r>
          </a:p>
          <a:p>
            <a:pPr marL="157480" marR="3196590"/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  'title': '</a:t>
            </a:r>
            <a:r>
              <a:rPr lang="ko-KR" altLang="en-US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코어 자바스크립트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'},</a:t>
            </a:r>
          </a:p>
          <a:p>
            <a:pPr marL="157480" marR="3196590"/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 {'</a:t>
            </a:r>
            <a:r>
              <a:rPr lang="en-US" altLang="ko-KR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img_url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': 'https://wikibook.co.kr/images/cover/s/9791158391652.jpg',</a:t>
            </a:r>
          </a:p>
          <a:p>
            <a:pPr marL="157480" marR="3196590"/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  'title': '</a:t>
            </a:r>
            <a:r>
              <a:rPr lang="ko-KR" altLang="en-US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실전 예제로 배우는 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GAN'},</a:t>
            </a:r>
          </a:p>
          <a:p>
            <a:pPr marL="157480" marR="3196590"/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 {'</a:t>
            </a:r>
            <a:r>
              <a:rPr lang="en-US" altLang="ko-KR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img_url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': 'https://wikibook.co.kr/images/cover/s/9791158391645.jpg',</a:t>
            </a:r>
          </a:p>
          <a:p>
            <a:pPr marL="157480" marR="3196590"/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  'title': '</a:t>
            </a:r>
            <a:r>
              <a:rPr lang="ko-KR" altLang="en-US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파이썬을 활용한 </a:t>
            </a:r>
            <a:r>
              <a:rPr lang="ko-KR" altLang="en-US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크롤러</a:t>
            </a:r>
            <a:r>
              <a:rPr lang="ko-KR" altLang="en-US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 개발과 스크레이핑 입문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'},</a:t>
            </a:r>
          </a:p>
          <a:p>
            <a:pPr marL="157480" marR="3196590"/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 {'</a:t>
            </a:r>
            <a:r>
              <a:rPr lang="en-US" altLang="ko-KR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img_url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': 'https://wikibook.co.kr/images/cover/s/9791189989019.jpg',</a:t>
            </a:r>
          </a:p>
          <a:p>
            <a:pPr marL="157480" marR="3196590"/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  'title': '</a:t>
            </a:r>
            <a:r>
              <a:rPr lang="ko-KR" altLang="en-US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그림으로 이해하는 </a:t>
            </a:r>
            <a:r>
              <a:rPr lang="ko-KR" altLang="en-US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스마트팩토리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'},</a:t>
            </a:r>
          </a:p>
          <a:p>
            <a:pPr marL="157480" marR="3196590"/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 {'</a:t>
            </a:r>
            <a:r>
              <a:rPr lang="en-US" altLang="ko-KR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img_url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': 'https://wikibook.co.kr/images/cover/s/9791158391669.jpg',</a:t>
            </a:r>
          </a:p>
          <a:p>
            <a:pPr marL="157480" marR="3196590"/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  'title': 'C#</a:t>
            </a:r>
            <a:r>
              <a:rPr lang="ko-KR" altLang="en-US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과 파이썬을 활용한 </a:t>
            </a:r>
            <a:r>
              <a:rPr lang="en-US" altLang="ko-KR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OpenCV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 4 </a:t>
            </a:r>
            <a:r>
              <a:rPr lang="ko-KR" altLang="en-US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프로그래밍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'}]</a:t>
            </a:r>
            <a:endParaRPr lang="en-US" altLang="ko-KR" dirty="0">
              <a:latin typeface="나눔고딕코딩"/>
              <a:cs typeface="나눔고딕코딩"/>
            </a:endParaRPr>
          </a:p>
        </p:txBody>
      </p:sp>
    </p:spTree>
    <p:extLst>
      <p:ext uri="{BB962C8B-B14F-4D97-AF65-F5344CB8AC3E}">
        <p14:creationId xmlns:p14="http://schemas.microsoft.com/office/powerpoint/2010/main" val="340079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5114" y="269875"/>
            <a:ext cx="9568656" cy="458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이미지 파일을 </a:t>
            </a:r>
            <a:r>
              <a:rPr lang="ko-KR" altLang="en-US" dirty="0" err="1" smtClean="0">
                <a:solidFill>
                  <a:srgbClr val="231F20"/>
                </a:solidFill>
                <a:latin typeface="나눔고딕코딩"/>
                <a:cs typeface="나눔고딕코딩"/>
              </a:rPr>
              <a:t>다운로드하려면</a:t>
            </a:r>
            <a:r>
              <a:rPr lang="en-US" altLang="ko-KR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?</a:t>
            </a:r>
            <a:endParaRPr lang="ko-KR" altLang="en-US" dirty="0">
              <a:solidFill>
                <a:srgbClr val="231F20"/>
              </a:solidFill>
              <a:latin typeface="나눔고딕코딩"/>
              <a:cs typeface="나눔고딕코딩"/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xmlns="" id="{4EB7E588-4BD0-2D41-B4EE-7002CA2CDBEB}"/>
              </a:ext>
            </a:extLst>
          </p:cNvPr>
          <p:cNvSpPr txBox="1"/>
          <p:nvPr/>
        </p:nvSpPr>
        <p:spPr>
          <a:xfrm>
            <a:off x="232569" y="727075"/>
            <a:ext cx="9601200" cy="538609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6350" indent="-6350" algn="just"/>
            <a:r>
              <a:rPr lang="en-US" altLang="ko-KR" spc="15" dirty="0" smtClean="0">
                <a:solidFill>
                  <a:srgbClr val="58595B"/>
                </a:solidFill>
                <a:latin typeface="Arial Unicode MS"/>
                <a:cs typeface="Arial Unicode MS"/>
              </a:rPr>
              <a:t>file</a:t>
            </a:r>
            <a:r>
              <a:rPr lang="en-US" altLang="ko-KR" spc="15" dirty="0">
                <a:solidFill>
                  <a:srgbClr val="58595B"/>
                </a:solidFill>
                <a:latin typeface="Arial Unicode MS"/>
                <a:cs typeface="Arial Unicode MS"/>
              </a:rPr>
              <a:t>: </a:t>
            </a:r>
            <a:r>
              <a:rPr lang="en-US" altLang="ko-KR" spc="15" dirty="0" smtClean="0">
                <a:solidFill>
                  <a:srgbClr val="58595B"/>
                </a:solidFill>
                <a:latin typeface="Arial Unicode MS"/>
                <a:cs typeface="Arial Unicode MS"/>
              </a:rPr>
              <a:t>src/ch2/wiki/spiders/book4.py</a:t>
            </a:r>
            <a:endParaRPr lang="en-US" altLang="ko-KR" spc="15" dirty="0">
              <a:solidFill>
                <a:srgbClr val="58595B"/>
              </a:solidFill>
              <a:latin typeface="Arial Unicode MS"/>
              <a:cs typeface="Arial Unicode MS"/>
            </a:endParaRPr>
          </a:p>
          <a:p>
            <a:pPr marL="6350" marR="3442970" indent="-6350"/>
            <a:r>
              <a:rPr lang="en-US" altLang="ko-KR" sz="800" dirty="0">
                <a:solidFill>
                  <a:srgbClr val="231F20"/>
                </a:solidFill>
                <a:latin typeface="나눔고딕코딩"/>
                <a:cs typeface="나눔고딕코딩"/>
              </a:rPr>
              <a:t/>
            </a:r>
            <a:br>
              <a:rPr lang="en-US" altLang="ko-KR" sz="800" dirty="0">
                <a:solidFill>
                  <a:srgbClr val="231F20"/>
                </a:solidFill>
                <a:latin typeface="나눔고딕코딩"/>
                <a:cs typeface="나눔고딕코딩"/>
              </a:rPr>
            </a:br>
            <a:r>
              <a:rPr lang="en-US" altLang="ko-KR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import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scrapy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6350" marR="3442970" indent="-6350"/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class Book4Spider(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scrapy.Spider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):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name = 'book4'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allowed_domains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= ['wikibook.co.kr']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start_urls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= [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'https://wikibook.co.kr/list'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]</a:t>
            </a:r>
          </a:p>
          <a:p>
            <a:pPr marL="6350" marR="3442970" indent="-6350"/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def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parse(self, response):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li_list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= response.css('.book-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url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')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# </a:t>
            </a:r>
            <a:r>
              <a:rPr lang="ko-KR" altLang="en-US" dirty="0" err="1">
                <a:solidFill>
                  <a:srgbClr val="231F20"/>
                </a:solidFill>
                <a:latin typeface="나눔고딕코딩"/>
                <a:cs typeface="나눔고딕코딩"/>
              </a:rPr>
              <a:t>위키북스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 사이트에 부담을 주지 않게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5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개만 </a:t>
            </a:r>
            <a:r>
              <a:rPr lang="ko-KR" altLang="en-US" dirty="0" err="1">
                <a:solidFill>
                  <a:srgbClr val="231F20"/>
                </a:solidFill>
                <a:latin typeface="나눔고딕코딩"/>
                <a:cs typeface="나눔고딕코딩"/>
              </a:rPr>
              <a:t>다운로드합니다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.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for a in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li_list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[:5]: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 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href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= a.css('::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attr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href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)').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extract_first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()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  yield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response.follow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   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response.urljoin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href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),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self.parse_book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  </a:t>
            </a:r>
            <a:r>
              <a:rPr lang="en-US" altLang="ko-KR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)</a:t>
            </a:r>
          </a:p>
          <a:p>
            <a:pPr marL="6350" marR="3442970" indent="-6350"/>
            <a:endParaRPr lang="en-US" altLang="ko-KR" dirty="0" smtClean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6350" marR="3442970" indent="-6350"/>
            <a:r>
              <a:rPr lang="en-US" altLang="ko-KR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 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def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parse_book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(self, response):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title =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response.url.split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("/")[-2]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img_url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= response.css('.book-image-2d::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attr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src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)').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extract_first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()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#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다운로드를 지시합니다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. --- (※1</a:t>
            </a:r>
            <a:r>
              <a:rPr lang="en-US" altLang="ko-KR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)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xmlns="" id="{197F74A8-E6FB-F44B-B031-D82BF50B0F53}"/>
              </a:ext>
            </a:extLst>
          </p:cNvPr>
          <p:cNvSpPr/>
          <p:nvPr/>
        </p:nvSpPr>
        <p:spPr>
          <a:xfrm flipV="1">
            <a:off x="232569" y="1008777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441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6">
            <a:extLst>
              <a:ext uri="{FF2B5EF4-FFF2-40B4-BE49-F238E27FC236}">
                <a16:creationId xmlns:a16="http://schemas.microsoft.com/office/drawing/2014/main" xmlns="" id="{4EB7E588-4BD0-2D41-B4EE-7002CA2CDBEB}"/>
              </a:ext>
            </a:extLst>
          </p:cNvPr>
          <p:cNvSpPr txBox="1"/>
          <p:nvPr/>
        </p:nvSpPr>
        <p:spPr>
          <a:xfrm>
            <a:off x="232569" y="293985"/>
            <a:ext cx="9601200" cy="538609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6350" marR="3442970" indent="-6350"/>
            <a:r>
              <a:rPr lang="en-US" altLang="ko-KR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    </a:t>
            </a:r>
            <a:r>
              <a:rPr lang="en-US" altLang="ko-KR" dirty="0" err="1" smtClean="0">
                <a:solidFill>
                  <a:srgbClr val="231F20"/>
                </a:solidFill>
                <a:latin typeface="나눔고딕코딩"/>
                <a:cs typeface="나눔고딕코딩"/>
              </a:rPr>
              <a:t>req</a:t>
            </a:r>
            <a:r>
              <a:rPr lang="en-US" altLang="ko-KR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=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scrapy.Request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 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response.urljoin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img_url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),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  callback=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self.parse_img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)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#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함수끼리 데이터를 전송하는 방법입니다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. --- (※2)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req.meta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["title"] = title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yield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req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6350" marR="3442970" indent="-6350"/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#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이미지 다운로드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--- (※3)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def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parse_img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(self, response):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#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전달된 데이터를 받습니다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. --- (※4)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title =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response.meta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["title"]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title =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title.replace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(r'[\/:*?"&lt;&gt;|.]+', '_').strip()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fname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= title + '.jpg'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#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파일을 저장합니다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. --- (※5)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with open(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fname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, '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wb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') as f:</a:t>
            </a:r>
          </a:p>
          <a:p>
            <a:pPr marL="6350" marR="3442970" indent="-6350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 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f.write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response.body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)</a:t>
            </a: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xmlns="" id="{197F74A8-E6FB-F44B-B031-D82BF50B0F53}"/>
              </a:ext>
            </a:extLst>
          </p:cNvPr>
          <p:cNvSpPr/>
          <p:nvPr/>
        </p:nvSpPr>
        <p:spPr>
          <a:xfrm flipV="1">
            <a:off x="232569" y="5070475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직사각형 4"/>
          <p:cNvSpPr/>
          <p:nvPr/>
        </p:nvSpPr>
        <p:spPr>
          <a:xfrm>
            <a:off x="265114" y="5450344"/>
            <a:ext cx="9568656" cy="458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프로그램 실행</a:t>
            </a:r>
            <a:endParaRPr lang="ko-KR" altLang="en-US" dirty="0">
              <a:solidFill>
                <a:srgbClr val="231F20"/>
              </a:solidFill>
              <a:latin typeface="나눔고딕코딩"/>
              <a:cs typeface="나눔고딕코딩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xmlns="" id="{BE8A60EA-98F1-8A40-9FEA-25520B0D1A67}"/>
              </a:ext>
            </a:extLst>
          </p:cNvPr>
          <p:cNvSpPr txBox="1"/>
          <p:nvPr/>
        </p:nvSpPr>
        <p:spPr>
          <a:xfrm>
            <a:off x="232570" y="5953814"/>
            <a:ext cx="9601200" cy="33586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 marL="157480" marR="3196590">
              <a:lnSpc>
                <a:spcPct val="135400"/>
              </a:lnSpc>
            </a:pP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$ </a:t>
            </a:r>
            <a:r>
              <a:rPr lang="en-US" altLang="ko-KR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scrapy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 crawl book4</a:t>
            </a:r>
            <a:endParaRPr lang="en-US" altLang="ko-KR" dirty="0">
              <a:latin typeface="나눔고딕코딩"/>
              <a:cs typeface="나눔고딕코딩"/>
            </a:endParaRPr>
          </a:p>
        </p:txBody>
      </p:sp>
    </p:spTree>
    <p:extLst>
      <p:ext uri="{BB962C8B-B14F-4D97-AF65-F5344CB8AC3E}">
        <p14:creationId xmlns:p14="http://schemas.microsoft.com/office/powerpoint/2010/main" val="24093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2724931" y="6047131"/>
            <a:ext cx="1270" cy="4445"/>
          </a:xfrm>
          <a:custGeom>
            <a:avLst/>
            <a:gdLst/>
            <a:ahLst/>
            <a:cxnLst/>
            <a:rect l="l" t="t" r="r" b="b"/>
            <a:pathLst>
              <a:path w="1270" h="4445">
                <a:moveTo>
                  <a:pt x="1269" y="3848"/>
                </a:moveTo>
                <a:lnTo>
                  <a:pt x="0" y="3848"/>
                </a:lnTo>
                <a:lnTo>
                  <a:pt x="0" y="0"/>
                </a:lnTo>
              </a:path>
            </a:pathLst>
          </a:custGeom>
          <a:ln w="31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24931" y="5640274"/>
            <a:ext cx="3810" cy="4445"/>
          </a:xfrm>
          <a:custGeom>
            <a:avLst/>
            <a:gdLst/>
            <a:ahLst/>
            <a:cxnLst/>
            <a:rect l="l" t="t" r="r" b="b"/>
            <a:pathLst>
              <a:path w="3809" h="4445">
                <a:moveTo>
                  <a:pt x="0" y="3848"/>
                </a:moveTo>
                <a:lnTo>
                  <a:pt x="0" y="0"/>
                </a:lnTo>
                <a:lnTo>
                  <a:pt x="3809" y="0"/>
                </a:lnTo>
              </a:path>
            </a:pathLst>
          </a:custGeom>
          <a:ln w="31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24931" y="6050978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0" y="0"/>
                </a:moveTo>
                <a:lnTo>
                  <a:pt x="3810" y="0"/>
                </a:lnTo>
              </a:path>
            </a:pathLst>
          </a:custGeom>
          <a:ln w="31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xmlns="" id="{505A7135-93EB-CF48-9076-86277BA755D9}"/>
              </a:ext>
            </a:extLst>
          </p:cNvPr>
          <p:cNvSpPr/>
          <p:nvPr/>
        </p:nvSpPr>
        <p:spPr>
          <a:xfrm>
            <a:off x="233363" y="7677026"/>
            <a:ext cx="9601200" cy="413144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A7A9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xmlns="" id="{6B736B1D-9904-A041-94E3-A86837D406D2}"/>
              </a:ext>
            </a:extLst>
          </p:cNvPr>
          <p:cNvSpPr txBox="1"/>
          <p:nvPr/>
        </p:nvSpPr>
        <p:spPr>
          <a:xfrm>
            <a:off x="232570" y="269875"/>
            <a:ext cx="9601200" cy="50218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 marL="143510">
              <a:spcBef>
                <a:spcPts val="405"/>
              </a:spcBef>
            </a:pP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&lt;form name="</a:t>
            </a:r>
            <a:r>
              <a:rPr lang="en-US" altLang="ko-KR" spc="-1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frm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" id="</a:t>
            </a:r>
            <a:r>
              <a:rPr lang="en-US" altLang="ko-KR" spc="-1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frm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" 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action="#"</a:t>
            </a:r>
            <a:r>
              <a:rPr lang="en-US" altLang="ko-KR" spc="-27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method="post"&gt;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444500">
              <a:spcBef>
                <a:spcPts val="405"/>
              </a:spcBef>
            </a:pP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&lt;div</a:t>
            </a:r>
            <a:r>
              <a:rPr lang="en-US" altLang="ko-KR" spc="-11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class="</a:t>
            </a:r>
            <a:r>
              <a:rPr lang="en-US" altLang="ko-KR" spc="-1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login_left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"&gt;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801688">
              <a:spcBef>
                <a:spcPts val="340"/>
              </a:spcBef>
            </a:pPr>
            <a:r>
              <a:rPr lang="en-US" altLang="ko-KR" spc="-5" dirty="0">
                <a:solidFill>
                  <a:srgbClr val="231F20"/>
                </a:solidFill>
                <a:latin typeface="나눔고딕코딩"/>
                <a:cs typeface="나눔고딕코딩"/>
              </a:rPr>
              <a:t>&lt;</a:t>
            </a:r>
            <a:r>
              <a:rPr lang="en-US" altLang="ko-KR" spc="-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fieldset</a:t>
            </a:r>
            <a:r>
              <a:rPr lang="en-US" altLang="ko-KR" spc="-5" dirty="0">
                <a:solidFill>
                  <a:srgbClr val="231F20"/>
                </a:solidFill>
                <a:latin typeface="나눔고딕코딩"/>
                <a:cs typeface="나눔고딕코딩"/>
              </a:rPr>
              <a:t>&gt;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1157288">
              <a:spcBef>
                <a:spcPts val="340"/>
              </a:spcBef>
            </a:pPr>
            <a:r>
              <a:rPr lang="en-US" altLang="ko-KR" spc="-25" dirty="0">
                <a:solidFill>
                  <a:srgbClr val="231F20"/>
                </a:solidFill>
                <a:latin typeface="나눔고딕코딩"/>
                <a:cs typeface="나눔고딕코딩"/>
              </a:rPr>
              <a:t>&lt;legend&gt;</a:t>
            </a:r>
            <a:r>
              <a:rPr lang="ko-KR" altLang="en-US" spc="-25" dirty="0">
                <a:solidFill>
                  <a:srgbClr val="231F20"/>
                </a:solidFill>
                <a:latin typeface="나눔고딕코딩"/>
                <a:cs typeface="나눔고딕코딩"/>
              </a:rPr>
              <a:t>한빛출판네트워크</a:t>
            </a:r>
            <a:r>
              <a:rPr lang="ko-KR" altLang="en-US" spc="-10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로그인</a:t>
            </a:r>
            <a:r>
              <a:rPr lang="en-US" altLang="ko-KR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&lt;/legend&gt;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1157288">
              <a:spcBef>
                <a:spcPts val="340"/>
              </a:spcBef>
            </a:pP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&lt;label class="</a:t>
            </a:r>
            <a:r>
              <a:rPr lang="en-US" altLang="ko-KR" spc="-1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i_label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"</a:t>
            </a:r>
            <a:r>
              <a:rPr lang="en-US" altLang="ko-KR" spc="-9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for="</a:t>
            </a:r>
            <a:r>
              <a:rPr lang="en-US" altLang="ko-KR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login_id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"&gt;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1514475">
              <a:spcBef>
                <a:spcPts val="340"/>
              </a:spcBef>
            </a:pP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&lt;input 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name="</a:t>
            </a:r>
            <a:r>
              <a:rPr lang="en-US" altLang="ko-KR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m_id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" id="</a:t>
            </a:r>
            <a:r>
              <a:rPr lang="en-US" altLang="ko-KR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m_id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" 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type="text"</a:t>
            </a:r>
            <a:r>
              <a:rPr lang="en-US" altLang="ko-KR" spc="-21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value=""&gt;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1157288">
              <a:spcBef>
                <a:spcPts val="340"/>
              </a:spcBef>
            </a:pP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&lt;/label&gt;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1157288">
              <a:spcBef>
                <a:spcPts val="340"/>
              </a:spcBef>
            </a:pP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&lt;label class="</a:t>
            </a:r>
            <a:r>
              <a:rPr lang="en-US" altLang="ko-KR" spc="-1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i_label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"</a:t>
            </a:r>
            <a:r>
              <a:rPr lang="en-US" altLang="ko-KR" spc="-9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for="</a:t>
            </a:r>
            <a:r>
              <a:rPr lang="en-US" altLang="ko-KR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login_pw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"&gt;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1514475">
              <a:spcBef>
                <a:spcPts val="340"/>
              </a:spcBef>
            </a:pP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&lt;input name="</a:t>
            </a:r>
            <a:r>
              <a:rPr lang="en-US" altLang="ko-KR" spc="-1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m_passwd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" id="</a:t>
            </a:r>
            <a:r>
              <a:rPr lang="en-US" altLang="ko-KR" spc="-1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m_passwd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" type="password"</a:t>
            </a:r>
            <a:r>
              <a:rPr lang="en-US" altLang="ko-KR" spc="-204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value=""&gt;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1157288">
              <a:spcBef>
                <a:spcPts val="340"/>
              </a:spcBef>
            </a:pP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&lt;/label&gt;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1157288">
              <a:spcBef>
                <a:spcPts val="340"/>
              </a:spcBef>
            </a:pP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&lt;label&gt;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1514475">
              <a:spcBef>
                <a:spcPts val="340"/>
              </a:spcBef>
            </a:pP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&lt;input type="button" name="</a:t>
            </a:r>
            <a:r>
              <a:rPr lang="en-US" altLang="ko-KR" spc="-1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login_btn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" id="</a:t>
            </a:r>
            <a:r>
              <a:rPr lang="en-US" altLang="ko-KR" spc="-1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login_btn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"</a:t>
            </a:r>
            <a:r>
              <a:rPr lang="en-US" altLang="ko-KR" spc="-220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value="</a:t>
            </a:r>
            <a:r>
              <a:rPr lang="ko-KR" altLang="en-US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로그인</a:t>
            </a:r>
            <a:r>
              <a:rPr lang="en-US" altLang="ko-KR" spc="-20" dirty="0">
                <a:solidFill>
                  <a:srgbClr val="231F20"/>
                </a:solidFill>
                <a:latin typeface="나눔고딕코딩"/>
                <a:cs typeface="나눔고딕코딩"/>
              </a:rPr>
              <a:t>"&gt;</a:t>
            </a:r>
            <a:endParaRPr lang="ko-KR" altLang="en-US" dirty="0">
              <a:latin typeface="나눔고딕코딩"/>
              <a:cs typeface="나눔고딕코딩"/>
            </a:endParaRPr>
          </a:p>
          <a:p>
            <a:pPr marL="1157288">
              <a:spcBef>
                <a:spcPts val="340"/>
              </a:spcBef>
            </a:pP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&lt;/label&gt;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801688">
              <a:spcBef>
                <a:spcPts val="340"/>
              </a:spcBef>
            </a:pP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&lt;/</a:t>
            </a:r>
            <a:r>
              <a:rPr lang="en-US" altLang="ko-KR" spc="-10" dirty="0" err="1">
                <a:solidFill>
                  <a:srgbClr val="231F20"/>
                </a:solidFill>
                <a:latin typeface="나눔고딕코딩"/>
                <a:cs typeface="나눔고딕코딩"/>
              </a:rPr>
              <a:t>fieldset</a:t>
            </a:r>
            <a:r>
              <a:rPr lang="en-US" altLang="ko-KR" spc="-10" dirty="0">
                <a:solidFill>
                  <a:srgbClr val="231F20"/>
                </a:solidFill>
                <a:latin typeface="나눔고딕코딩"/>
                <a:cs typeface="나눔고딕코딩"/>
              </a:rPr>
              <a:t>&gt;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444500">
              <a:spcBef>
                <a:spcPts val="340"/>
              </a:spcBef>
            </a:pP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&lt;/div&gt;</a:t>
            </a:r>
            <a:endParaRPr lang="en-US" altLang="ko-KR" dirty="0">
              <a:latin typeface="나눔고딕코딩"/>
              <a:cs typeface="나눔고딕코딩"/>
            </a:endParaRPr>
          </a:p>
          <a:p>
            <a:pPr marL="143510">
              <a:spcBef>
                <a:spcPts val="340"/>
              </a:spcBef>
            </a:pP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&lt;/form&gt;</a:t>
            </a:r>
            <a:endParaRPr lang="en-US" altLang="ko-KR" dirty="0">
              <a:latin typeface="나눔고딕코딩"/>
              <a:cs typeface="나눔고딕코딩"/>
            </a:endParaRPr>
          </a:p>
        </p:txBody>
      </p:sp>
    </p:spTree>
    <p:extLst>
      <p:ext uri="{BB962C8B-B14F-4D97-AF65-F5344CB8AC3E}">
        <p14:creationId xmlns:p14="http://schemas.microsoft.com/office/powerpoint/2010/main" val="6349412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51" y="761999"/>
            <a:ext cx="9480924" cy="575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65114" y="269875"/>
            <a:ext cx="9568656" cy="458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 err="1" smtClean="0">
                <a:solidFill>
                  <a:srgbClr val="231F20"/>
                </a:solidFill>
                <a:latin typeface="나눔고딕코딩"/>
                <a:cs typeface="나눔고딕코딩"/>
              </a:rPr>
              <a:t>위키북스의</a:t>
            </a:r>
            <a:r>
              <a:rPr lang="ko-KR" altLang="en-US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 책 표지가 </a:t>
            </a:r>
            <a:r>
              <a:rPr lang="ko-KR" altLang="en-US" dirty="0" err="1" smtClean="0">
                <a:solidFill>
                  <a:srgbClr val="231F20"/>
                </a:solidFill>
                <a:latin typeface="나눔고딕코딩"/>
                <a:cs typeface="나눔고딕코딩"/>
              </a:rPr>
              <a:t>다운로드됨</a:t>
            </a:r>
            <a:endParaRPr lang="ko-KR" altLang="en-US" dirty="0">
              <a:solidFill>
                <a:srgbClr val="231F20"/>
              </a:solidFill>
              <a:latin typeface="나눔고딕코딩"/>
              <a:cs typeface="나눔고딕코딩"/>
            </a:endParaRPr>
          </a:p>
        </p:txBody>
      </p:sp>
    </p:spTree>
    <p:extLst>
      <p:ext uri="{BB962C8B-B14F-4D97-AF65-F5344CB8AC3E}">
        <p14:creationId xmlns:p14="http://schemas.microsoft.com/office/powerpoint/2010/main" val="39097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-127911" y="-111118"/>
            <a:ext cx="10186754" cy="7668763"/>
          </a:xfrm>
          <a:custGeom>
            <a:avLst/>
            <a:gdLst/>
            <a:ahLst/>
            <a:cxnLst/>
            <a:rect l="l" t="t" r="r" b="b"/>
            <a:pathLst>
              <a:path w="5549900" h="3226435">
                <a:moveTo>
                  <a:pt x="0" y="3225901"/>
                </a:moveTo>
                <a:lnTo>
                  <a:pt x="5549392" y="3225901"/>
                </a:lnTo>
                <a:lnTo>
                  <a:pt x="5549392" y="0"/>
                </a:lnTo>
                <a:lnTo>
                  <a:pt x="0" y="0"/>
                </a:lnTo>
                <a:lnTo>
                  <a:pt x="0" y="3225901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90778" y="2251075"/>
            <a:ext cx="2339975" cy="69215"/>
          </a:xfrm>
          <a:custGeom>
            <a:avLst/>
            <a:gdLst/>
            <a:ahLst/>
            <a:cxnLst/>
            <a:rect l="l" t="t" r="r" b="b"/>
            <a:pathLst>
              <a:path w="2339975" h="69215">
                <a:moveTo>
                  <a:pt x="2339425" y="0"/>
                </a:moveTo>
                <a:lnTo>
                  <a:pt x="0" y="0"/>
                </a:lnTo>
                <a:lnTo>
                  <a:pt x="794" y="7947"/>
                </a:lnTo>
                <a:lnTo>
                  <a:pt x="8669" y="32696"/>
                </a:lnTo>
                <a:lnTo>
                  <a:pt x="30043" y="57445"/>
                </a:lnTo>
                <a:lnTo>
                  <a:pt x="71666" y="68694"/>
                </a:lnTo>
                <a:lnTo>
                  <a:pt x="2268321" y="68694"/>
                </a:lnTo>
                <a:lnTo>
                  <a:pt x="2279571" y="67569"/>
                </a:lnTo>
                <a:lnTo>
                  <a:pt x="2304319" y="59695"/>
                </a:lnTo>
                <a:lnTo>
                  <a:pt x="2329068" y="38321"/>
                </a:lnTo>
                <a:lnTo>
                  <a:pt x="2339425" y="0"/>
                </a:lnTo>
                <a:close/>
              </a:path>
            </a:pathLst>
          </a:custGeom>
          <a:solidFill>
            <a:srgbClr val="6D6E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94769" y="2276576"/>
            <a:ext cx="4932045" cy="3015615"/>
          </a:xfrm>
          <a:custGeom>
            <a:avLst/>
            <a:gdLst/>
            <a:ahLst/>
            <a:cxnLst/>
            <a:rect l="l" t="t" r="r" b="b"/>
            <a:pathLst>
              <a:path w="4932045" h="3015615">
                <a:moveTo>
                  <a:pt x="4751997" y="0"/>
                </a:moveTo>
                <a:lnTo>
                  <a:pt x="179997" y="0"/>
                </a:lnTo>
                <a:lnTo>
                  <a:pt x="151872" y="2812"/>
                </a:lnTo>
                <a:lnTo>
                  <a:pt x="89998" y="22499"/>
                </a:lnTo>
                <a:lnTo>
                  <a:pt x="28124" y="75936"/>
                </a:lnTo>
                <a:lnTo>
                  <a:pt x="0" y="179997"/>
                </a:lnTo>
                <a:lnTo>
                  <a:pt x="0" y="2834995"/>
                </a:lnTo>
                <a:lnTo>
                  <a:pt x="2812" y="2863122"/>
                </a:lnTo>
                <a:lnTo>
                  <a:pt x="22499" y="2925000"/>
                </a:lnTo>
                <a:lnTo>
                  <a:pt x="75936" y="2986878"/>
                </a:lnTo>
                <a:lnTo>
                  <a:pt x="179997" y="3015005"/>
                </a:lnTo>
                <a:lnTo>
                  <a:pt x="4751997" y="3015005"/>
                </a:lnTo>
                <a:lnTo>
                  <a:pt x="4780121" y="3012192"/>
                </a:lnTo>
                <a:lnTo>
                  <a:pt x="4841995" y="2992504"/>
                </a:lnTo>
                <a:lnTo>
                  <a:pt x="4903869" y="2939063"/>
                </a:lnTo>
                <a:lnTo>
                  <a:pt x="4931994" y="2834995"/>
                </a:lnTo>
                <a:lnTo>
                  <a:pt x="4931994" y="179997"/>
                </a:lnTo>
                <a:lnTo>
                  <a:pt x="4929181" y="151872"/>
                </a:lnTo>
                <a:lnTo>
                  <a:pt x="4909494" y="89998"/>
                </a:lnTo>
                <a:lnTo>
                  <a:pt x="4856057" y="28124"/>
                </a:lnTo>
                <a:lnTo>
                  <a:pt x="47519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94769" y="2276576"/>
            <a:ext cx="4932045" cy="3015615"/>
          </a:xfrm>
          <a:custGeom>
            <a:avLst/>
            <a:gdLst/>
            <a:ahLst/>
            <a:cxnLst/>
            <a:rect l="l" t="t" r="r" b="b"/>
            <a:pathLst>
              <a:path w="4932045" h="3015615">
                <a:moveTo>
                  <a:pt x="179997" y="0"/>
                </a:moveTo>
                <a:lnTo>
                  <a:pt x="151872" y="2812"/>
                </a:lnTo>
                <a:lnTo>
                  <a:pt x="89998" y="22499"/>
                </a:lnTo>
                <a:lnTo>
                  <a:pt x="28124" y="75936"/>
                </a:lnTo>
                <a:lnTo>
                  <a:pt x="0" y="179997"/>
                </a:lnTo>
                <a:lnTo>
                  <a:pt x="0" y="2834995"/>
                </a:lnTo>
                <a:lnTo>
                  <a:pt x="2812" y="2863122"/>
                </a:lnTo>
                <a:lnTo>
                  <a:pt x="22499" y="2925000"/>
                </a:lnTo>
                <a:lnTo>
                  <a:pt x="75936" y="2986878"/>
                </a:lnTo>
                <a:lnTo>
                  <a:pt x="179997" y="3015005"/>
                </a:lnTo>
                <a:lnTo>
                  <a:pt x="4751997" y="3015005"/>
                </a:lnTo>
                <a:lnTo>
                  <a:pt x="4780121" y="3012192"/>
                </a:lnTo>
                <a:lnTo>
                  <a:pt x="4841995" y="2992504"/>
                </a:lnTo>
                <a:lnTo>
                  <a:pt x="4903869" y="2939063"/>
                </a:lnTo>
                <a:lnTo>
                  <a:pt x="4931994" y="2834995"/>
                </a:lnTo>
                <a:lnTo>
                  <a:pt x="4931994" y="179997"/>
                </a:lnTo>
                <a:lnTo>
                  <a:pt x="4929181" y="151872"/>
                </a:lnTo>
                <a:lnTo>
                  <a:pt x="4909494" y="89998"/>
                </a:lnTo>
                <a:lnTo>
                  <a:pt x="4856057" y="28124"/>
                </a:lnTo>
                <a:lnTo>
                  <a:pt x="4751997" y="0"/>
                </a:lnTo>
                <a:lnTo>
                  <a:pt x="179997" y="0"/>
                </a:lnTo>
                <a:close/>
              </a:path>
            </a:pathLst>
          </a:custGeom>
          <a:ln w="36004">
            <a:solidFill>
              <a:srgbClr val="6D6E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59076" y="2387231"/>
            <a:ext cx="0" cy="462915"/>
          </a:xfrm>
          <a:custGeom>
            <a:avLst/>
            <a:gdLst/>
            <a:ahLst/>
            <a:cxnLst/>
            <a:rect l="l" t="t" r="r" b="b"/>
            <a:pathLst>
              <a:path h="462915">
                <a:moveTo>
                  <a:pt x="0" y="462699"/>
                </a:moveTo>
                <a:lnTo>
                  <a:pt x="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05874" y="2387231"/>
            <a:ext cx="0" cy="462915"/>
          </a:xfrm>
          <a:custGeom>
            <a:avLst/>
            <a:gdLst/>
            <a:ahLst/>
            <a:cxnLst/>
            <a:rect l="l" t="t" r="r" b="b"/>
            <a:pathLst>
              <a:path h="462915">
                <a:moveTo>
                  <a:pt x="0" y="462699"/>
                </a:moveTo>
                <a:lnTo>
                  <a:pt x="0" y="0"/>
                </a:lnTo>
              </a:path>
            </a:pathLst>
          </a:custGeom>
          <a:ln w="6350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635734" y="2291410"/>
            <a:ext cx="793750" cy="625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000" b="1" spc="-40" dirty="0" smtClean="0">
                <a:solidFill>
                  <a:srgbClr val="414042"/>
                </a:solidFill>
                <a:latin typeface="Century Gothic"/>
                <a:cs typeface="Century Gothic"/>
              </a:rPr>
              <a:t>2-</a:t>
            </a:r>
            <a:r>
              <a:rPr lang="en-US" sz="4000" b="1" spc="-40" dirty="0" smtClean="0">
                <a:solidFill>
                  <a:srgbClr val="414042"/>
                </a:solidFill>
                <a:latin typeface="Century Gothic"/>
                <a:cs typeface="Century Gothic"/>
              </a:rPr>
              <a:t>7</a:t>
            </a:r>
            <a:endParaRPr sz="4000" dirty="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217436" y="3202317"/>
            <a:ext cx="3673902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/>
            <a:r>
              <a:rPr lang="en-US" altLang="ko-KR" dirty="0" smtClean="0"/>
              <a:t>Scrapy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Selenium</a:t>
            </a:r>
            <a:r>
              <a:rPr lang="ko-KR" altLang="en-US" dirty="0" smtClean="0"/>
              <a:t>을 이용한 동적 웹 사이트 다운로드</a:t>
            </a:r>
            <a:endParaRPr spc="-235" dirty="0"/>
          </a:p>
        </p:txBody>
      </p:sp>
      <p:sp>
        <p:nvSpPr>
          <p:cNvPr id="11" name="object 11"/>
          <p:cNvSpPr/>
          <p:nvPr/>
        </p:nvSpPr>
        <p:spPr>
          <a:xfrm>
            <a:off x="2819774" y="4490580"/>
            <a:ext cx="2115185" cy="260985"/>
          </a:xfrm>
          <a:custGeom>
            <a:avLst/>
            <a:gdLst/>
            <a:ahLst/>
            <a:cxnLst/>
            <a:rect l="l" t="t" r="r" b="b"/>
            <a:pathLst>
              <a:path w="2115185" h="260985">
                <a:moveTo>
                  <a:pt x="2042934" y="0"/>
                </a:moveTo>
                <a:lnTo>
                  <a:pt x="71996" y="0"/>
                </a:lnTo>
                <a:lnTo>
                  <a:pt x="60746" y="1124"/>
                </a:lnTo>
                <a:lnTo>
                  <a:pt x="35998" y="8999"/>
                </a:lnTo>
                <a:lnTo>
                  <a:pt x="11249" y="30373"/>
                </a:lnTo>
                <a:lnTo>
                  <a:pt x="0" y="71996"/>
                </a:lnTo>
                <a:lnTo>
                  <a:pt x="0" y="189001"/>
                </a:lnTo>
                <a:lnTo>
                  <a:pt x="1124" y="200250"/>
                </a:lnTo>
                <a:lnTo>
                  <a:pt x="8999" y="224999"/>
                </a:lnTo>
                <a:lnTo>
                  <a:pt x="30373" y="249748"/>
                </a:lnTo>
                <a:lnTo>
                  <a:pt x="71996" y="260997"/>
                </a:lnTo>
                <a:lnTo>
                  <a:pt x="2042934" y="260997"/>
                </a:lnTo>
                <a:lnTo>
                  <a:pt x="2054186" y="259872"/>
                </a:lnTo>
                <a:lnTo>
                  <a:pt x="2078939" y="251998"/>
                </a:lnTo>
                <a:lnTo>
                  <a:pt x="2103692" y="230624"/>
                </a:lnTo>
                <a:lnTo>
                  <a:pt x="2114943" y="189001"/>
                </a:lnTo>
                <a:lnTo>
                  <a:pt x="2114943" y="71996"/>
                </a:lnTo>
                <a:lnTo>
                  <a:pt x="2113818" y="60746"/>
                </a:lnTo>
                <a:lnTo>
                  <a:pt x="2105942" y="35998"/>
                </a:lnTo>
                <a:lnTo>
                  <a:pt x="2084564" y="11249"/>
                </a:lnTo>
                <a:lnTo>
                  <a:pt x="2042934" y="0"/>
                </a:lnTo>
                <a:close/>
              </a:path>
            </a:pathLst>
          </a:custGeom>
          <a:solidFill>
            <a:srgbClr val="6D6E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819774" y="4679569"/>
            <a:ext cx="2115185" cy="485389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51435" rIns="0" bIns="0" rtlCol="0">
            <a:spAutoFit/>
          </a:bodyPr>
          <a:lstStyle/>
          <a:p>
            <a:pPr marL="179705" indent="-107950">
              <a:spcBef>
                <a:spcPts val="405"/>
              </a:spcBef>
              <a:buClr>
                <a:srgbClr val="58595B"/>
              </a:buClr>
              <a:buSzPct val="75000"/>
              <a:buChar char="■"/>
              <a:tabLst>
                <a:tab pos="180340" algn="l"/>
              </a:tabLst>
            </a:pPr>
            <a:r>
              <a:rPr lang="en-US" sz="800" spc="-15" dirty="0" smtClean="0">
                <a:solidFill>
                  <a:srgbClr val="414042"/>
                </a:solidFill>
                <a:latin typeface="Arial Unicode MS"/>
                <a:cs typeface="Arial Unicode MS"/>
              </a:rPr>
              <a:t>Scrapy</a:t>
            </a:r>
            <a:r>
              <a:rPr lang="ko-KR" altLang="en-US" sz="800" spc="-15" dirty="0" smtClean="0">
                <a:solidFill>
                  <a:srgbClr val="414042"/>
                </a:solidFill>
                <a:latin typeface="Arial Unicode MS"/>
                <a:cs typeface="Arial Unicode MS"/>
              </a:rPr>
              <a:t>와 </a:t>
            </a:r>
            <a:r>
              <a:rPr lang="en-US" altLang="ko-KR" sz="800" spc="-15" dirty="0" smtClean="0">
                <a:solidFill>
                  <a:srgbClr val="414042"/>
                </a:solidFill>
                <a:latin typeface="Arial Unicode MS"/>
                <a:cs typeface="Arial Unicode MS"/>
              </a:rPr>
              <a:t>Selenium</a:t>
            </a:r>
            <a:r>
              <a:rPr lang="ko-KR" altLang="en-US" sz="800" spc="-15" dirty="0">
                <a:solidFill>
                  <a:srgbClr val="414042"/>
                </a:solidFill>
                <a:latin typeface="Arial Unicode MS"/>
                <a:cs typeface="Arial Unicode MS"/>
              </a:rPr>
              <a:t>을 연동하는 방법</a:t>
            </a:r>
            <a:endParaRPr sz="800" spc="-15" dirty="0" smtClean="0">
              <a:solidFill>
                <a:srgbClr val="414042"/>
              </a:solidFill>
              <a:latin typeface="Arial Unicode MS"/>
              <a:cs typeface="Arial Unicode MS"/>
            </a:endParaRPr>
          </a:p>
          <a:p>
            <a:pPr marL="179705" indent="-107950">
              <a:spcBef>
                <a:spcPts val="540"/>
              </a:spcBef>
              <a:buClr>
                <a:srgbClr val="58595B"/>
              </a:buClr>
              <a:buSzPct val="75000"/>
              <a:buChar char="■"/>
              <a:tabLst>
                <a:tab pos="180340" algn="l"/>
              </a:tabLst>
            </a:pPr>
            <a:r>
              <a:rPr lang="ko-KR" altLang="en-US" sz="800" spc="-15" dirty="0">
                <a:solidFill>
                  <a:srgbClr val="414042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자바스크립트를 이용해 동적 웹 </a:t>
            </a:r>
            <a:r>
              <a:rPr lang="ko-KR" altLang="en-US" sz="800" spc="-15" dirty="0" smtClean="0">
                <a:solidFill>
                  <a:srgbClr val="414042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사이트의</a:t>
            </a:r>
            <a:r>
              <a:rPr lang="en-US" altLang="ko-KR" sz="800" spc="-15" dirty="0" smtClean="0">
                <a:solidFill>
                  <a:srgbClr val="414042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/>
            </a:r>
            <a:br>
              <a:rPr lang="en-US" altLang="ko-KR" sz="800" spc="-15" dirty="0" smtClean="0">
                <a:solidFill>
                  <a:srgbClr val="414042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</a:br>
            <a:r>
              <a:rPr lang="ko-KR" altLang="en-US" sz="800" spc="-15" dirty="0" smtClean="0">
                <a:solidFill>
                  <a:srgbClr val="414042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데이터를 </a:t>
            </a:r>
            <a:r>
              <a:rPr lang="ko-KR" altLang="en-US" sz="800" spc="-15" dirty="0">
                <a:solidFill>
                  <a:srgbClr val="414042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추출하는 </a:t>
            </a:r>
            <a:r>
              <a:rPr lang="ko-KR" altLang="en-US" sz="800" spc="-15" dirty="0" smtClean="0">
                <a:solidFill>
                  <a:srgbClr val="414042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방법</a:t>
            </a:r>
            <a:endParaRPr sz="800" spc="-15" dirty="0">
              <a:solidFill>
                <a:srgbClr val="414042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67260" y="4514824"/>
            <a:ext cx="97345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800" spc="-65" dirty="0">
                <a:solidFill>
                  <a:srgbClr val="FFFFFF"/>
                </a:solidFill>
                <a:latin typeface="Arial Unicode MS"/>
                <a:cs typeface="Arial Unicode MS"/>
              </a:rPr>
              <a:t>이번  절에서  배울</a:t>
            </a:r>
            <a:r>
              <a:rPr sz="800" spc="-114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800" spc="-65" dirty="0">
                <a:solidFill>
                  <a:srgbClr val="FFFFFF"/>
                </a:solidFill>
                <a:latin typeface="Arial Unicode MS"/>
                <a:cs typeface="Arial Unicode MS"/>
              </a:rPr>
              <a:t>내용</a:t>
            </a:r>
            <a:endParaRPr sz="800">
              <a:latin typeface="Arial Unicode MS"/>
              <a:cs typeface="Arial Unicode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186775" y="4490580"/>
            <a:ext cx="2115185" cy="260985"/>
          </a:xfrm>
          <a:custGeom>
            <a:avLst/>
            <a:gdLst/>
            <a:ahLst/>
            <a:cxnLst/>
            <a:rect l="l" t="t" r="r" b="b"/>
            <a:pathLst>
              <a:path w="2115185" h="260985">
                <a:moveTo>
                  <a:pt x="2042934" y="0"/>
                </a:moveTo>
                <a:lnTo>
                  <a:pt x="71996" y="0"/>
                </a:lnTo>
                <a:lnTo>
                  <a:pt x="60746" y="1124"/>
                </a:lnTo>
                <a:lnTo>
                  <a:pt x="35998" y="8999"/>
                </a:lnTo>
                <a:lnTo>
                  <a:pt x="11249" y="30373"/>
                </a:lnTo>
                <a:lnTo>
                  <a:pt x="0" y="71996"/>
                </a:lnTo>
                <a:lnTo>
                  <a:pt x="0" y="189001"/>
                </a:lnTo>
                <a:lnTo>
                  <a:pt x="1124" y="200250"/>
                </a:lnTo>
                <a:lnTo>
                  <a:pt x="8999" y="224999"/>
                </a:lnTo>
                <a:lnTo>
                  <a:pt x="30373" y="249748"/>
                </a:lnTo>
                <a:lnTo>
                  <a:pt x="71996" y="260997"/>
                </a:lnTo>
                <a:lnTo>
                  <a:pt x="2042934" y="260997"/>
                </a:lnTo>
                <a:lnTo>
                  <a:pt x="2054186" y="259872"/>
                </a:lnTo>
                <a:lnTo>
                  <a:pt x="2078939" y="251998"/>
                </a:lnTo>
                <a:lnTo>
                  <a:pt x="2103692" y="230624"/>
                </a:lnTo>
                <a:lnTo>
                  <a:pt x="2114943" y="189001"/>
                </a:lnTo>
                <a:lnTo>
                  <a:pt x="2114943" y="71996"/>
                </a:lnTo>
                <a:lnTo>
                  <a:pt x="2113818" y="60746"/>
                </a:lnTo>
                <a:lnTo>
                  <a:pt x="2105942" y="35998"/>
                </a:lnTo>
                <a:lnTo>
                  <a:pt x="2084564" y="11249"/>
                </a:lnTo>
                <a:lnTo>
                  <a:pt x="2042934" y="0"/>
                </a:lnTo>
                <a:close/>
              </a:path>
            </a:pathLst>
          </a:custGeom>
          <a:solidFill>
            <a:srgbClr val="6D6E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186775" y="4679568"/>
            <a:ext cx="2115185" cy="349455"/>
          </a:xfrm>
          <a:prstGeom prst="rect">
            <a:avLst/>
          </a:prstGeom>
          <a:solidFill>
            <a:srgbClr val="E6E7E8"/>
          </a:solidFill>
        </p:spPr>
        <p:txBody>
          <a:bodyPr vert="horz" wrap="square" lIns="0" tIns="51435" rIns="0" bIns="0" rtlCol="0">
            <a:spAutoFit/>
          </a:bodyPr>
          <a:lstStyle/>
          <a:p>
            <a:pPr marL="179705" indent="-107950">
              <a:spcBef>
                <a:spcPts val="405"/>
              </a:spcBef>
              <a:buClr>
                <a:srgbClr val="58595B"/>
              </a:buClr>
              <a:buSzPct val="75000"/>
              <a:buChar char="■"/>
              <a:tabLst>
                <a:tab pos="180340" algn="l"/>
              </a:tabLst>
            </a:pPr>
            <a:r>
              <a:rPr lang="en-US" sz="800" dirty="0" smtClean="0">
                <a:latin typeface="Arial Unicode MS"/>
                <a:cs typeface="Arial Unicode MS"/>
              </a:rPr>
              <a:t>Scrapy</a:t>
            </a:r>
          </a:p>
          <a:p>
            <a:pPr marL="179705" indent="-107950">
              <a:spcBef>
                <a:spcPts val="405"/>
              </a:spcBef>
              <a:buClr>
                <a:srgbClr val="58595B"/>
              </a:buClr>
              <a:buSzPct val="75000"/>
              <a:buChar char="■"/>
              <a:tabLst>
                <a:tab pos="180340" algn="l"/>
              </a:tabLst>
            </a:pPr>
            <a:r>
              <a:rPr lang="en-US" sz="800" dirty="0" smtClean="0">
                <a:latin typeface="Arial Unicode MS"/>
                <a:cs typeface="Arial Unicode MS"/>
              </a:rPr>
              <a:t>Firefox + Selenium</a:t>
            </a:r>
            <a:endParaRPr sz="800" dirty="0">
              <a:latin typeface="Arial Unicode MS"/>
              <a:cs typeface="Arial Unicode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234234" y="4514824"/>
            <a:ext cx="622300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800" spc="-65" dirty="0">
                <a:solidFill>
                  <a:srgbClr val="FFFFFF"/>
                </a:solidFill>
                <a:latin typeface="Arial Unicode MS"/>
                <a:cs typeface="Arial Unicode MS"/>
              </a:rPr>
              <a:t>알고리즘과</a:t>
            </a:r>
            <a:r>
              <a:rPr sz="800" spc="-40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800" spc="-65" dirty="0">
                <a:solidFill>
                  <a:srgbClr val="FFFFFF"/>
                </a:solidFill>
                <a:latin typeface="Arial Unicode MS"/>
                <a:cs typeface="Arial Unicode MS"/>
              </a:rPr>
              <a:t>툴</a:t>
            </a:r>
            <a:endParaRPr sz="800">
              <a:latin typeface="Arial Unicode MS"/>
              <a:cs typeface="Arial Unicode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64161" y="3916996"/>
            <a:ext cx="3992879" cy="4985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35400"/>
              </a:lnSpc>
            </a:pPr>
            <a:r>
              <a:rPr lang="en-US" altLang="ko-KR" sz="800" spc="-85" dirty="0">
                <a:solidFill>
                  <a:srgbClr val="414042"/>
                </a:solidFill>
                <a:latin typeface="Arial Unicode MS"/>
                <a:cs typeface="Arial Unicode MS"/>
              </a:rPr>
              <a:t>SNS </a:t>
            </a:r>
            <a:r>
              <a:rPr lang="ko-KR" altLang="en-US" sz="800" spc="-85" dirty="0">
                <a:solidFill>
                  <a:srgbClr val="414042"/>
                </a:solidFill>
                <a:latin typeface="Arial Unicode MS"/>
                <a:cs typeface="Arial Unicode MS"/>
              </a:rPr>
              <a:t>등을 중심으로 하는 현대 웹 사이트는 자바스크립트를 사용해 동적으로 생성되는 부분이 굉장히 많습니다</a:t>
            </a:r>
            <a:r>
              <a:rPr lang="en-US" altLang="ko-KR" sz="800" spc="-85" dirty="0">
                <a:solidFill>
                  <a:srgbClr val="414042"/>
                </a:solidFill>
                <a:latin typeface="Arial Unicode MS"/>
                <a:cs typeface="Arial Unicode MS"/>
              </a:rPr>
              <a:t>. </a:t>
            </a:r>
            <a:r>
              <a:rPr lang="ko-KR" altLang="en-US" sz="800" spc="-85" dirty="0">
                <a:solidFill>
                  <a:srgbClr val="414042"/>
                </a:solidFill>
                <a:latin typeface="Arial Unicode MS"/>
                <a:cs typeface="Arial Unicode MS"/>
              </a:rPr>
              <a:t>그래서 </a:t>
            </a:r>
            <a:r>
              <a:rPr lang="en-US" altLang="ko-KR" sz="800" spc="-85" dirty="0">
                <a:solidFill>
                  <a:srgbClr val="414042"/>
                </a:solidFill>
                <a:latin typeface="Arial Unicode MS"/>
                <a:cs typeface="Arial Unicode MS"/>
              </a:rPr>
              <a:t>Scrapy</a:t>
            </a:r>
            <a:r>
              <a:rPr lang="ko-KR" altLang="en-US" sz="800" spc="-85" dirty="0">
                <a:solidFill>
                  <a:srgbClr val="414042"/>
                </a:solidFill>
                <a:latin typeface="Arial Unicode MS"/>
                <a:cs typeface="Arial Unicode MS"/>
              </a:rPr>
              <a:t>만으로는 데이터를 제대로 추출할 수 없는 경우가 많습니다</a:t>
            </a:r>
            <a:r>
              <a:rPr lang="en-US" altLang="ko-KR" sz="800" spc="-85" dirty="0">
                <a:solidFill>
                  <a:srgbClr val="414042"/>
                </a:solidFill>
                <a:latin typeface="Arial Unicode MS"/>
                <a:cs typeface="Arial Unicode MS"/>
              </a:rPr>
              <a:t>. </a:t>
            </a:r>
            <a:r>
              <a:rPr lang="ko-KR" altLang="en-US" sz="800" spc="-85" dirty="0">
                <a:solidFill>
                  <a:srgbClr val="414042"/>
                </a:solidFill>
                <a:latin typeface="Arial Unicode MS"/>
                <a:cs typeface="Arial Unicode MS"/>
              </a:rPr>
              <a:t>이러한 경우에는 </a:t>
            </a:r>
            <a:r>
              <a:rPr lang="en-US" altLang="ko-KR" sz="800" spc="-85" dirty="0">
                <a:solidFill>
                  <a:srgbClr val="414042"/>
                </a:solidFill>
                <a:latin typeface="Arial Unicode MS"/>
                <a:cs typeface="Arial Unicode MS"/>
              </a:rPr>
              <a:t>Selenium</a:t>
            </a:r>
            <a:r>
              <a:rPr lang="ko-KR" altLang="en-US" sz="800" spc="-85" dirty="0">
                <a:solidFill>
                  <a:srgbClr val="414042"/>
                </a:solidFill>
                <a:latin typeface="Arial Unicode MS"/>
                <a:cs typeface="Arial Unicode MS"/>
              </a:rPr>
              <a:t>과 함께 조합해서 사용합니다</a:t>
            </a:r>
            <a:r>
              <a:rPr lang="en-US" altLang="ko-KR" sz="800" spc="-85" dirty="0" smtClean="0">
                <a:solidFill>
                  <a:srgbClr val="414042"/>
                </a:solidFill>
                <a:latin typeface="Arial Unicode MS"/>
                <a:cs typeface="Arial Unicode MS"/>
              </a:rPr>
              <a:t>.</a:t>
            </a:r>
            <a:endParaRPr sz="800" dirty="0">
              <a:latin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13806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xmlns="" id="{54AA69F6-9B26-4E4D-AD51-56E30CC3193B}"/>
              </a:ext>
            </a:extLst>
          </p:cNvPr>
          <p:cNvSpPr txBox="1"/>
          <p:nvPr/>
        </p:nvSpPr>
        <p:spPr>
          <a:xfrm>
            <a:off x="271463" y="193675"/>
            <a:ext cx="9525000" cy="489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ko-KR" altLang="en-US" sz="2400" dirty="0" err="1" smtClean="0">
                <a:solidFill>
                  <a:srgbClr val="231F20"/>
                </a:solidFill>
                <a:latin typeface="나눔고딕코딩"/>
                <a:cs typeface="나눔고딕코딩"/>
              </a:rPr>
              <a:t>쿠팡</a:t>
            </a:r>
            <a:r>
              <a:rPr lang="en-US" altLang="ko-KR" sz="2400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sz="2400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구매 목록</a:t>
            </a:r>
            <a:endParaRPr lang="en-US" altLang="ko-KR" sz="2400" dirty="0" smtClean="0">
              <a:solidFill>
                <a:srgbClr val="231F20"/>
              </a:solidFill>
              <a:latin typeface="나눔고딕코딩"/>
              <a:cs typeface="나눔고딕코딩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5114" y="727075"/>
            <a:ext cx="9568656" cy="458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 err="1" smtClean="0">
                <a:solidFill>
                  <a:srgbClr val="231F20"/>
                </a:solidFill>
                <a:latin typeface="나눔고딕코딩"/>
                <a:cs typeface="나눔고딕코딩"/>
              </a:rPr>
              <a:t>쿠팡</a:t>
            </a:r>
            <a:endParaRPr lang="ko-KR" altLang="en-US" dirty="0">
              <a:solidFill>
                <a:srgbClr val="231F20"/>
              </a:solidFill>
              <a:latin typeface="나눔고딕코딩"/>
              <a:cs typeface="나눔고딕코딩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61963" y="1185406"/>
            <a:ext cx="3364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[URL] https://www.coupang.com/</a:t>
            </a:r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1717675"/>
            <a:ext cx="8823326" cy="556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295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xmlns="" id="{54AA69F6-9B26-4E4D-AD51-56E30CC3193B}"/>
              </a:ext>
            </a:extLst>
          </p:cNvPr>
          <p:cNvSpPr txBox="1"/>
          <p:nvPr/>
        </p:nvSpPr>
        <p:spPr>
          <a:xfrm>
            <a:off x="271463" y="193675"/>
            <a:ext cx="9525000" cy="489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ko-KR" altLang="en-US" sz="2400" smtClean="0">
                <a:solidFill>
                  <a:srgbClr val="231F20"/>
                </a:solidFill>
                <a:latin typeface="나눔고딕코딩"/>
                <a:cs typeface="나눔고딕코딩"/>
              </a:rPr>
              <a:t>프로젝트 생성</a:t>
            </a:r>
            <a:endParaRPr lang="en-US" altLang="ko-KR" sz="2400" dirty="0" smtClean="0">
              <a:solidFill>
                <a:srgbClr val="231F20"/>
              </a:solidFill>
              <a:latin typeface="나눔고딕코딩"/>
              <a:cs typeface="나눔고딕코딩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5114" y="727075"/>
            <a:ext cx="9568656" cy="458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smtClean="0">
                <a:solidFill>
                  <a:srgbClr val="231F20"/>
                </a:solidFill>
                <a:latin typeface="나눔고딕코딩"/>
                <a:cs typeface="나눔고딕코딩"/>
              </a:rPr>
              <a:t>프로젝트 생성 명령</a:t>
            </a:r>
            <a:endParaRPr lang="ko-KR" altLang="en-US" dirty="0">
              <a:solidFill>
                <a:srgbClr val="231F20"/>
              </a:solidFill>
              <a:latin typeface="나눔고딕코딩"/>
              <a:cs typeface="나눔고딕코딩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xmlns="" id="{BE8A60EA-98F1-8A40-9FEA-25520B0D1A67}"/>
              </a:ext>
            </a:extLst>
          </p:cNvPr>
          <p:cNvSpPr txBox="1"/>
          <p:nvPr/>
        </p:nvSpPr>
        <p:spPr>
          <a:xfrm>
            <a:off x="232570" y="1229414"/>
            <a:ext cx="9601200" cy="33586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 marL="157480" marR="3196590">
              <a:lnSpc>
                <a:spcPct val="135400"/>
              </a:lnSpc>
            </a:pP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$ </a:t>
            </a:r>
            <a:r>
              <a:rPr lang="en-US" altLang="ko-KR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scrapy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startproject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15" dirty="0" err="1" smtClean="0">
                <a:solidFill>
                  <a:srgbClr val="231F20"/>
                </a:solidFill>
                <a:latin typeface="나눔고딕코딩"/>
                <a:cs typeface="나눔고딕코딩"/>
              </a:rPr>
              <a:t>coupang</a:t>
            </a:r>
            <a:endParaRPr lang="en-US" altLang="ko-KR" spc="-15" dirty="0">
              <a:solidFill>
                <a:srgbClr val="231F20"/>
              </a:solidFill>
              <a:latin typeface="나눔고딕코딩"/>
              <a:cs typeface="나눔고딕코딩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xmlns="" id="{4EB7E588-4BD0-2D41-B4EE-7002CA2CDBEB}"/>
              </a:ext>
            </a:extLst>
          </p:cNvPr>
          <p:cNvSpPr txBox="1"/>
          <p:nvPr/>
        </p:nvSpPr>
        <p:spPr>
          <a:xfrm>
            <a:off x="232569" y="1741785"/>
            <a:ext cx="9601200" cy="538609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6350" indent="-6350" algn="just"/>
            <a:r>
              <a:rPr lang="en-US" altLang="ko-KR" spc="15" dirty="0" smtClean="0">
                <a:solidFill>
                  <a:srgbClr val="58595B"/>
                </a:solidFill>
                <a:latin typeface="Arial Unicode MS"/>
                <a:cs typeface="Arial Unicode MS"/>
              </a:rPr>
              <a:t>file</a:t>
            </a:r>
            <a:r>
              <a:rPr lang="en-US" altLang="ko-KR" spc="15" dirty="0">
                <a:solidFill>
                  <a:srgbClr val="58595B"/>
                </a:solidFill>
                <a:latin typeface="Arial Unicode MS"/>
                <a:cs typeface="Arial Unicode MS"/>
              </a:rPr>
              <a:t>: </a:t>
            </a:r>
            <a:r>
              <a:rPr lang="en-US" altLang="ko-KR" dirty="0"/>
              <a:t>src/ch2/coupang/selenium_middleware.py</a:t>
            </a:r>
            <a:r>
              <a:rPr lang="en-US" altLang="ko-KR" dirty="0"/>
              <a:t> </a:t>
            </a:r>
            <a:r>
              <a:rPr lang="en-US" altLang="ko-KR" sz="800" dirty="0">
                <a:solidFill>
                  <a:srgbClr val="231F20"/>
                </a:solidFill>
                <a:latin typeface="나눔고딕코딩"/>
                <a:cs typeface="나눔고딕코딩"/>
              </a:rPr>
              <a:t/>
            </a:r>
            <a:br>
              <a:rPr lang="en-US" altLang="ko-KR" sz="800" dirty="0">
                <a:solidFill>
                  <a:srgbClr val="231F20"/>
                </a:solidFill>
                <a:latin typeface="나눔고딕코딩"/>
                <a:cs typeface="나눔고딕코딩"/>
              </a:rPr>
            </a:br>
            <a:r>
              <a:rPr lang="en-US" altLang="ko-KR" sz="800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/>
            </a:r>
            <a:br>
              <a:rPr lang="en-US" altLang="ko-KR" sz="800" dirty="0" smtClean="0">
                <a:solidFill>
                  <a:srgbClr val="231F20"/>
                </a:solidFill>
                <a:latin typeface="나눔고딕코딩"/>
                <a:cs typeface="나눔고딕코딩"/>
              </a:rPr>
            </a:br>
            <a:r>
              <a:rPr lang="en-US" altLang="ko-KR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from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scrapy.http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import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HtmlResponse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from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selenium.webdriver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import Firefox</a:t>
            </a: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from selenium.webdriver.common.by import By</a:t>
            </a: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from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selenium.webdriver.support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import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expected_conditions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as EC</a:t>
            </a: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from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selenium.webdriver.support.ui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import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WebDriverWait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6350" indent="-6350" algn="just"/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#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파이어폭스 초기화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--- (※1)</a:t>
            </a: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driver = Firefox()</a:t>
            </a:r>
          </a:p>
          <a:p>
            <a:pPr marL="6350" indent="-6350" algn="just"/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#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파이어폭스로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URL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열기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--- (※2)</a:t>
            </a:r>
          </a:p>
          <a:p>
            <a:pPr marL="6350" indent="-6350" algn="just"/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def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selenium_get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url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):</a:t>
            </a: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driver.get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url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)</a:t>
            </a:r>
          </a:p>
          <a:p>
            <a:pPr marL="6350" indent="-6350" algn="just"/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# CSS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쿼리를 지정해서 읽어 들일 때까지 대기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--- (※3)</a:t>
            </a:r>
          </a:p>
          <a:p>
            <a:pPr marL="6350" indent="-6350" algn="just"/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def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get_dom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(query):</a:t>
            </a: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dom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=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WebDriverWait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(driver, 10).until(</a:t>
            </a: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EC.presence_of_element_located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</a:t>
            </a: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  (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By.CSS_SELECTOR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, query)))</a:t>
            </a: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return </a:t>
            </a:r>
            <a:r>
              <a:rPr lang="en-US" altLang="ko-KR" dirty="0" err="1" smtClean="0">
                <a:solidFill>
                  <a:srgbClr val="231F20"/>
                </a:solidFill>
                <a:latin typeface="나눔고딕코딩"/>
                <a:cs typeface="나눔고딕코딩"/>
              </a:rPr>
              <a:t>dom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xmlns="" id="{197F74A8-E6FB-F44B-B031-D82BF50B0F53}"/>
              </a:ext>
            </a:extLst>
          </p:cNvPr>
          <p:cNvSpPr/>
          <p:nvPr/>
        </p:nvSpPr>
        <p:spPr>
          <a:xfrm flipV="1">
            <a:off x="232569" y="2023487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196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6">
            <a:extLst>
              <a:ext uri="{FF2B5EF4-FFF2-40B4-BE49-F238E27FC236}">
                <a16:creationId xmlns:a16="http://schemas.microsoft.com/office/drawing/2014/main" xmlns="" id="{4EB7E588-4BD0-2D41-B4EE-7002CA2CDBEB}"/>
              </a:ext>
            </a:extLst>
          </p:cNvPr>
          <p:cNvSpPr txBox="1"/>
          <p:nvPr/>
        </p:nvSpPr>
        <p:spPr>
          <a:xfrm>
            <a:off x="232569" y="269875"/>
            <a:ext cx="9601200" cy="538609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6350" indent="-6350" algn="just"/>
            <a:r>
              <a:rPr lang="en-US" altLang="ko-KR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#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파이어폭스 종료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--- (※4)</a:t>
            </a:r>
          </a:p>
          <a:p>
            <a:pPr marL="6350" indent="-6350" algn="just"/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def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selenium_close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():</a:t>
            </a: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driver.close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()</a:t>
            </a:r>
          </a:p>
          <a:p>
            <a:pPr marL="6350" indent="-6350" algn="just"/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#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미들웨어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--- (※5)</a:t>
            </a: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class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SeleniumMiddleware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(object):</a:t>
            </a: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#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요청을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Selenium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으로 처리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--- (※6)</a:t>
            </a: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def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process_request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(self, request, spider):</a:t>
            </a: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driver.get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(request.url)</a:t>
            </a: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return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HtmlResponse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</a:t>
            </a: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 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driver.current_url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,</a:t>
            </a: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  body =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driver.page_source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,</a:t>
            </a: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  encoding = 'utf-8',</a:t>
            </a: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  request = request</a:t>
            </a:r>
            <a:r>
              <a:rPr lang="en-US" altLang="ko-KR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)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xmlns="" id="{197F74A8-E6FB-F44B-B031-D82BF50B0F53}"/>
              </a:ext>
            </a:extLst>
          </p:cNvPr>
          <p:cNvSpPr/>
          <p:nvPr/>
        </p:nvSpPr>
        <p:spPr>
          <a:xfrm flipV="1">
            <a:off x="232569" y="4186556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573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">
            <a:extLst>
              <a:ext uri="{FF2B5EF4-FFF2-40B4-BE49-F238E27FC236}">
                <a16:creationId xmlns:a16="http://schemas.microsoft.com/office/drawing/2014/main" xmlns="" id="{54AA69F6-9B26-4E4D-AD51-56E30CC3193B}"/>
              </a:ext>
            </a:extLst>
          </p:cNvPr>
          <p:cNvSpPr txBox="1"/>
          <p:nvPr/>
        </p:nvSpPr>
        <p:spPr>
          <a:xfrm>
            <a:off x="271463" y="193675"/>
            <a:ext cx="9525000" cy="10433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50000"/>
              </a:lnSpc>
            </a:pPr>
            <a:r>
              <a:rPr lang="en-US" altLang="ko-KR" sz="2400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Selenium</a:t>
            </a:r>
            <a:r>
              <a:rPr lang="ko-KR" altLang="en-US" sz="2400" dirty="0">
                <a:solidFill>
                  <a:srgbClr val="231F20"/>
                </a:solidFill>
                <a:latin typeface="나눔고딕코딩"/>
                <a:cs typeface="나눔고딕코딩"/>
              </a:rPr>
              <a:t>을 이용한 </a:t>
            </a:r>
            <a:r>
              <a:rPr lang="en-US" altLang="ko-KR" sz="2400" dirty="0">
                <a:solidFill>
                  <a:srgbClr val="231F20"/>
                </a:solidFill>
                <a:latin typeface="나눔고딕코딩"/>
                <a:cs typeface="나눔고딕코딩"/>
              </a:rPr>
              <a:t>Spider </a:t>
            </a:r>
            <a:r>
              <a:rPr lang="ko-KR" altLang="en-US" sz="2400" dirty="0">
                <a:solidFill>
                  <a:srgbClr val="231F20"/>
                </a:solidFill>
                <a:latin typeface="나눔고딕코딩"/>
                <a:cs typeface="나눔고딕코딩"/>
              </a:rPr>
              <a:t>만들기</a:t>
            </a:r>
          </a:p>
          <a:p>
            <a:pPr marL="12700" algn="just">
              <a:lnSpc>
                <a:spcPct val="150000"/>
              </a:lnSpc>
            </a:pPr>
            <a:endParaRPr lang="en-US" altLang="ko-KR" sz="2400" dirty="0" smtClean="0">
              <a:solidFill>
                <a:srgbClr val="231F20"/>
              </a:solidFill>
              <a:latin typeface="나눔고딕코딩"/>
              <a:cs typeface="나눔고딕코딩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5114" y="727075"/>
            <a:ext cx="9568656" cy="458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smtClean="0">
                <a:solidFill>
                  <a:srgbClr val="231F20"/>
                </a:solidFill>
                <a:latin typeface="나눔고딕코딩"/>
                <a:cs typeface="나눔고딕코딩"/>
              </a:rPr>
              <a:t>기본 골격 만들기</a:t>
            </a:r>
            <a:endParaRPr lang="ko-KR" altLang="en-US" dirty="0">
              <a:solidFill>
                <a:srgbClr val="231F20"/>
              </a:solidFill>
              <a:latin typeface="나눔고딕코딩"/>
              <a:cs typeface="나눔고딕코딩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xmlns="" id="{BE8A60EA-98F1-8A40-9FEA-25520B0D1A67}"/>
              </a:ext>
            </a:extLst>
          </p:cNvPr>
          <p:cNvSpPr txBox="1"/>
          <p:nvPr/>
        </p:nvSpPr>
        <p:spPr>
          <a:xfrm>
            <a:off x="232570" y="1229414"/>
            <a:ext cx="9601200" cy="33586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 marL="157480" marR="3196590">
              <a:lnSpc>
                <a:spcPct val="135400"/>
              </a:lnSpc>
            </a:pP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$ </a:t>
            </a:r>
            <a:r>
              <a:rPr lang="en-US" altLang="ko-KR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scrapy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genspider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coupang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 coupang.com</a:t>
            </a: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xmlns="" id="{4EB7E588-4BD0-2D41-B4EE-7002CA2CDBEB}"/>
              </a:ext>
            </a:extLst>
          </p:cNvPr>
          <p:cNvSpPr txBox="1"/>
          <p:nvPr/>
        </p:nvSpPr>
        <p:spPr>
          <a:xfrm>
            <a:off x="232569" y="1741785"/>
            <a:ext cx="9601200" cy="538609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6350" indent="-6350" algn="just"/>
            <a:r>
              <a:rPr lang="en-US" altLang="ko-KR" spc="15" dirty="0" smtClean="0">
                <a:solidFill>
                  <a:srgbClr val="58595B"/>
                </a:solidFill>
                <a:latin typeface="Arial Unicode MS"/>
                <a:cs typeface="Arial Unicode MS"/>
              </a:rPr>
              <a:t>file</a:t>
            </a:r>
            <a:r>
              <a:rPr lang="en-US" altLang="ko-KR" spc="15" dirty="0">
                <a:solidFill>
                  <a:srgbClr val="58595B"/>
                </a:solidFill>
                <a:latin typeface="Arial Unicode MS"/>
                <a:cs typeface="Arial Unicode MS"/>
              </a:rPr>
              <a:t>: </a:t>
            </a:r>
            <a:r>
              <a:rPr lang="en-US" altLang="ko-KR" dirty="0"/>
              <a:t>src/ch2/coupang/spiders/coupang.py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sz="800" dirty="0">
                <a:solidFill>
                  <a:srgbClr val="231F20"/>
                </a:solidFill>
                <a:latin typeface="나눔고딕코딩"/>
                <a:cs typeface="나눔고딕코딩"/>
              </a:rPr>
              <a:t/>
            </a:r>
            <a:br>
              <a:rPr lang="en-US" altLang="ko-KR" sz="800" dirty="0">
                <a:solidFill>
                  <a:srgbClr val="231F20"/>
                </a:solidFill>
                <a:latin typeface="나눔고딕코딩"/>
                <a:cs typeface="나눔고딕코딩"/>
              </a:rPr>
            </a:br>
            <a:r>
              <a:rPr lang="en-US" altLang="ko-KR" sz="800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/>
            </a:r>
            <a:br>
              <a:rPr lang="en-US" altLang="ko-KR" sz="800" dirty="0" smtClean="0">
                <a:solidFill>
                  <a:srgbClr val="231F20"/>
                </a:solidFill>
                <a:latin typeface="나눔고딕코딩"/>
                <a:cs typeface="나눔고딕코딩"/>
              </a:rPr>
            </a:br>
            <a:r>
              <a:rPr lang="en-US" altLang="ko-KR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import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scrapy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# Selenium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미들웨어 읽어 들이기</a:t>
            </a: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from ..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selenium_middleware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import *</a:t>
            </a:r>
          </a:p>
          <a:p>
            <a:pPr marL="6350" indent="-6350" algn="just"/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# </a:t>
            </a:r>
            <a:r>
              <a:rPr lang="ko-KR" altLang="en-US" dirty="0" err="1">
                <a:solidFill>
                  <a:srgbClr val="231F20"/>
                </a:solidFill>
                <a:latin typeface="나눔고딕코딩"/>
                <a:cs typeface="나눔고딕코딩"/>
              </a:rPr>
              <a:t>쿠팡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dirty="0" err="1">
                <a:solidFill>
                  <a:srgbClr val="231F20"/>
                </a:solidFill>
                <a:latin typeface="나눔고딕코딩"/>
                <a:cs typeface="나눔고딕코딩"/>
              </a:rPr>
              <a:t>이메일과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 비밀번호 지정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--- (※1)</a:t>
            </a: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USER = "</a:t>
            </a:r>
            <a:r>
              <a:rPr lang="ko-KR" altLang="en-US" dirty="0" err="1">
                <a:solidFill>
                  <a:srgbClr val="231F20"/>
                </a:solidFill>
                <a:latin typeface="나눔고딕코딩"/>
                <a:cs typeface="나눔고딕코딩"/>
              </a:rPr>
              <a:t>쿠팡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dirty="0" err="1">
                <a:solidFill>
                  <a:srgbClr val="231F20"/>
                </a:solidFill>
                <a:latin typeface="나눔고딕코딩"/>
                <a:cs typeface="나눔고딕코딩"/>
              </a:rPr>
              <a:t>이메일을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 입력해주세요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"</a:t>
            </a: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PASSWORD = "</a:t>
            </a:r>
            <a:r>
              <a:rPr lang="ko-KR" altLang="en-US" dirty="0" err="1">
                <a:solidFill>
                  <a:srgbClr val="231F20"/>
                </a:solidFill>
                <a:latin typeface="나눔고딕코딩"/>
                <a:cs typeface="나눔고딕코딩"/>
              </a:rPr>
              <a:t>쿠팡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 비밀번호를 입력해주세요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"</a:t>
            </a:r>
          </a:p>
          <a:p>
            <a:pPr marL="6350" indent="-6350" algn="just"/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class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CoupangSpider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scrapy.Spider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):</a:t>
            </a: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name = '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coupang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'</a:t>
            </a: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#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미들웨어 등록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--- (※2)</a:t>
            </a: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custom_settings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= {</a:t>
            </a: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"DOWNLOADER_MIDDLEWARES": {</a:t>
            </a: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  "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coupang.selenium_middleware.SeleniumMiddleware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": 0</a:t>
            </a: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  }</a:t>
            </a: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</a:t>
            </a:r>
            <a:r>
              <a:rPr lang="en-US" altLang="ko-KR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}</a:t>
            </a:r>
          </a:p>
          <a:p>
            <a:pPr marL="6350" indent="-6350" algn="just"/>
            <a:endParaRPr lang="en-US" altLang="ko-KR" sz="1050" dirty="0" smtClean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6350" indent="-6350" algn="just"/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#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요청 전에 로그인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--- </a:t>
            </a:r>
            <a:r>
              <a:rPr lang="en-US" altLang="ko-KR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(※3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)</a:t>
            </a: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def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start_requests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(self):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xmlns="" id="{197F74A8-E6FB-F44B-B031-D82BF50B0F53}"/>
              </a:ext>
            </a:extLst>
          </p:cNvPr>
          <p:cNvSpPr/>
          <p:nvPr/>
        </p:nvSpPr>
        <p:spPr>
          <a:xfrm flipV="1">
            <a:off x="232569" y="2023487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03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6">
            <a:extLst>
              <a:ext uri="{FF2B5EF4-FFF2-40B4-BE49-F238E27FC236}">
                <a16:creationId xmlns:a16="http://schemas.microsoft.com/office/drawing/2014/main" xmlns="" id="{4EB7E588-4BD0-2D41-B4EE-7002CA2CDBEB}"/>
              </a:ext>
            </a:extLst>
          </p:cNvPr>
          <p:cNvSpPr txBox="1"/>
          <p:nvPr/>
        </p:nvSpPr>
        <p:spPr>
          <a:xfrm>
            <a:off x="232569" y="269875"/>
            <a:ext cx="9601200" cy="71628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6350" indent="-6350" algn="just"/>
            <a:r>
              <a:rPr lang="en-US" altLang="ko-KR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   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#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로그인 페이지로 이동 후 로그인</a:t>
            </a:r>
          </a:p>
          <a:p>
            <a:pPr marL="6350" indent="-6350" algn="just"/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   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selenium_get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("https://login.coupang.com/login/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login.pang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")</a:t>
            </a: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email =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get_dom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('._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loginForm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[name=email]')</a:t>
            </a: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email.send_keys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(USER)</a:t>
            </a: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password =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get_dom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('._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loginForm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[name=password]')</a:t>
            </a: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password.send_keys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(PASSWORD)</a:t>
            </a: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button =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get_dom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("._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loginForm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button[type=submit]")</a:t>
            </a: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button.click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()</a:t>
            </a:r>
          </a:p>
          <a:p>
            <a:pPr marL="6350" indent="-6350" algn="just"/>
            <a:endParaRPr lang="en-US" altLang="ko-KR" sz="1050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#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마이 페이지로 이동</a:t>
            </a:r>
          </a:p>
          <a:p>
            <a:pPr marL="6350" indent="-6350" algn="just"/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   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a =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get_dom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('#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myCoupang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&gt; a')</a:t>
            </a: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mypage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=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a.get_attribute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('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href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')</a:t>
            </a: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yield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scrapy.Request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mypage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,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self.parse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)</a:t>
            </a:r>
          </a:p>
          <a:p>
            <a:pPr marL="6350" indent="-6350" algn="just"/>
            <a:endParaRPr lang="en-US" altLang="ko-KR" sz="1050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def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parse(self, response):3</a:t>
            </a: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#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원하는 정보 추출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--- (※4)</a:t>
            </a: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items = response.css('.my-order-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unit__item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-info')</a:t>
            </a: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for item in items:</a:t>
            </a: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  title = item.css(".my-order-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unit__info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-name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strong:last-child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::text</a:t>
            </a:r>
            <a:r>
              <a:rPr lang="en-US" altLang="ko-KR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")</a:t>
            </a:r>
            <a:br>
              <a:rPr lang="en-US" altLang="ko-KR" dirty="0" smtClean="0">
                <a:solidFill>
                  <a:srgbClr val="231F20"/>
                </a:solidFill>
                <a:latin typeface="나눔고딕코딩"/>
                <a:cs typeface="나눔고딕코딩"/>
              </a:rPr>
            </a:br>
            <a:r>
              <a:rPr lang="en-US" altLang="ko-KR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.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extract_first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().strip()</a:t>
            </a: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  info = item.css(".my-order-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unit__info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-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ea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::text").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extract_first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().split("/")[0</a:t>
            </a:r>
            <a:r>
              <a:rPr lang="en-US" altLang="ko-KR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]</a:t>
            </a:r>
            <a:br>
              <a:rPr lang="en-US" altLang="ko-KR" dirty="0" smtClean="0">
                <a:solidFill>
                  <a:srgbClr val="231F20"/>
                </a:solidFill>
                <a:latin typeface="나눔고딕코딩"/>
                <a:cs typeface="나눔고딕코딩"/>
              </a:rPr>
            </a:br>
            <a:r>
              <a:rPr lang="en-US" altLang="ko-KR" dirty="0" smtClean="0">
                <a:solidFill>
                  <a:srgbClr val="231F20"/>
                </a:solidFill>
                <a:latin typeface="나눔고딕코딩"/>
                <a:cs typeface="나눔고딕코딩"/>
              </a:rPr>
              <a:t>.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strip()</a:t>
            </a: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  yield {</a:t>
            </a: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    "title": title,</a:t>
            </a: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    "info": info</a:t>
            </a: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      }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xmlns="" id="{197F74A8-E6FB-F44B-B031-D82BF50B0F53}"/>
              </a:ext>
            </a:extLst>
          </p:cNvPr>
          <p:cNvSpPr/>
          <p:nvPr/>
        </p:nvSpPr>
        <p:spPr>
          <a:xfrm flipV="1">
            <a:off x="232569" y="7241019"/>
            <a:ext cx="9601200" cy="45719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084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5114" y="269875"/>
            <a:ext cx="9568656" cy="458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smtClean="0">
                <a:solidFill>
                  <a:srgbClr val="231F20"/>
                </a:solidFill>
                <a:latin typeface="나눔고딕코딩"/>
                <a:cs typeface="나눔고딕코딩"/>
              </a:rPr>
              <a:t>프로그램 실행</a:t>
            </a:r>
            <a:endParaRPr lang="ko-KR" altLang="en-US" dirty="0">
              <a:solidFill>
                <a:srgbClr val="231F20"/>
              </a:solidFill>
              <a:latin typeface="나눔고딕코딩"/>
              <a:cs typeface="나눔고딕코딩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xmlns="" id="{BE8A60EA-98F1-8A40-9FEA-25520B0D1A67}"/>
              </a:ext>
            </a:extLst>
          </p:cNvPr>
          <p:cNvSpPr txBox="1"/>
          <p:nvPr/>
        </p:nvSpPr>
        <p:spPr>
          <a:xfrm>
            <a:off x="232570" y="727075"/>
            <a:ext cx="9601200" cy="33586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 marL="157480" marR="3196590">
              <a:lnSpc>
                <a:spcPct val="135400"/>
              </a:lnSpc>
            </a:pP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$ </a:t>
            </a:r>
            <a:r>
              <a:rPr lang="en-US" altLang="ko-KR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scrapy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 crawl </a:t>
            </a:r>
            <a:r>
              <a:rPr lang="en-US" altLang="ko-KR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coupang</a:t>
            </a:r>
            <a:r>
              <a:rPr lang="en-US" altLang="ko-KR" spc="-15" dirty="0">
                <a:solidFill>
                  <a:srgbClr val="231F20"/>
                </a:solidFill>
                <a:latin typeface="나눔고딕코딩"/>
                <a:cs typeface="나눔고딕코딩"/>
              </a:rPr>
              <a:t> -o </a:t>
            </a:r>
            <a:r>
              <a:rPr lang="en-US" altLang="ko-KR" spc="-15" dirty="0" err="1">
                <a:solidFill>
                  <a:srgbClr val="231F20"/>
                </a:solidFill>
                <a:latin typeface="나눔고딕코딩"/>
                <a:cs typeface="나눔고딕코딩"/>
              </a:rPr>
              <a:t>coupang.json</a:t>
            </a:r>
            <a:endParaRPr lang="en-US" altLang="ko-KR" spc="-15" dirty="0">
              <a:solidFill>
                <a:srgbClr val="231F20"/>
              </a:solidFill>
              <a:latin typeface="나눔고딕코딩"/>
              <a:cs typeface="나눔고딕코딩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xmlns="" id="{4EB7E588-4BD0-2D41-B4EE-7002CA2CDBEB}"/>
              </a:ext>
            </a:extLst>
          </p:cNvPr>
          <p:cNvSpPr txBox="1"/>
          <p:nvPr/>
        </p:nvSpPr>
        <p:spPr>
          <a:xfrm>
            <a:off x="384969" y="1181963"/>
            <a:ext cx="9601200" cy="312651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$ python3</a:t>
            </a: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&gt;&gt;&gt; import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json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,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pprint</a:t>
            </a:r>
            <a:endParaRPr lang="en-US" altLang="ko-KR" dirty="0">
              <a:solidFill>
                <a:srgbClr val="231F20"/>
              </a:solidFill>
              <a:latin typeface="나눔고딕코딩"/>
              <a:cs typeface="나눔고딕코딩"/>
            </a:endParaRP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&gt;&gt;&gt; a =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json.load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(open('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coupang.json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'))</a:t>
            </a: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&gt;&gt;&gt; </a:t>
            </a:r>
            <a:r>
              <a:rPr lang="en-US" altLang="ko-KR" dirty="0" err="1">
                <a:solidFill>
                  <a:srgbClr val="231F20"/>
                </a:solidFill>
                <a:latin typeface="나눔고딕코딩"/>
                <a:cs typeface="나눔고딕코딩"/>
              </a:rPr>
              <a:t>pprint.pprint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(a)</a:t>
            </a: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[{'info': '11,900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원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', 'title': '</a:t>
            </a:r>
            <a:r>
              <a:rPr lang="ko-KR" altLang="en-US" dirty="0" err="1">
                <a:solidFill>
                  <a:srgbClr val="231F20"/>
                </a:solidFill>
                <a:latin typeface="나눔고딕코딩"/>
                <a:cs typeface="나눔고딕코딩"/>
              </a:rPr>
              <a:t>록키스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dirty="0" err="1">
                <a:solidFill>
                  <a:srgbClr val="231F20"/>
                </a:solidFill>
                <a:latin typeface="나눔고딕코딩"/>
                <a:cs typeface="나눔고딕코딩"/>
              </a:rPr>
              <a:t>타이트닝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dirty="0" err="1">
                <a:solidFill>
                  <a:srgbClr val="231F20"/>
                </a:solidFill>
                <a:latin typeface="나눔고딕코딩"/>
                <a:cs typeface="나눔고딕코딩"/>
              </a:rPr>
              <a:t>포어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ko-KR" altLang="en-US" dirty="0" err="1">
                <a:solidFill>
                  <a:srgbClr val="231F20"/>
                </a:solidFill>
                <a:latin typeface="나눔고딕코딩"/>
                <a:cs typeface="나눔고딕코딩"/>
              </a:rPr>
              <a:t>클린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 팩 세트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'},</a:t>
            </a: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{'info': '17,140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원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', 'title': 'AHC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젠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5 </a:t>
            </a:r>
            <a:r>
              <a:rPr lang="ko-KR" altLang="en-US" dirty="0" err="1">
                <a:solidFill>
                  <a:srgbClr val="231F20"/>
                </a:solidFill>
                <a:latin typeface="나눔고딕코딩"/>
                <a:cs typeface="나눔고딕코딩"/>
              </a:rPr>
              <a:t>하이드레이팅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 앰플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'},</a:t>
            </a: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{'info': '873,120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원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', 'title': 'LG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전자 </a:t>
            </a:r>
            <a:r>
              <a:rPr lang="ko-KR" altLang="en-US" dirty="0" err="1">
                <a:solidFill>
                  <a:srgbClr val="231F20"/>
                </a:solidFill>
                <a:latin typeface="나눔고딕코딩"/>
                <a:cs typeface="나눔고딕코딩"/>
              </a:rPr>
              <a:t>프라엘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 체계관리 패키지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'},</a:t>
            </a: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{'info': '54,720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원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', 'title': '</a:t>
            </a:r>
            <a:r>
              <a:rPr lang="ko-KR" altLang="en-US" dirty="0" err="1">
                <a:solidFill>
                  <a:srgbClr val="231F20"/>
                </a:solidFill>
                <a:latin typeface="나눔고딕코딩"/>
                <a:cs typeface="나눔고딕코딩"/>
              </a:rPr>
              <a:t>샤바스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 컬러스토리 서랍장 </a:t>
            </a:r>
            <a:r>
              <a:rPr lang="ko-KR" altLang="en-US" dirty="0" err="1">
                <a:solidFill>
                  <a:srgbClr val="231F20"/>
                </a:solidFill>
                <a:latin typeface="나눔고딕코딩"/>
                <a:cs typeface="나눔고딕코딩"/>
              </a:rPr>
              <a:t>와이드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4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단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600 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일체형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'},</a:t>
            </a: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{'info': '375,760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원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', 'title': '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다이슨 슈퍼소닉 헤어드라이어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HD-01 1600W'},</a:t>
            </a: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{'info': '1,299,170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원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', 'title': 'Apple 2019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년 </a:t>
            </a:r>
            <a:r>
              <a:rPr lang="ko-KR" altLang="en-US" dirty="0" err="1">
                <a:solidFill>
                  <a:srgbClr val="231F20"/>
                </a:solidFill>
                <a:latin typeface="나눔고딕코딩"/>
                <a:cs typeface="나눔고딕코딩"/>
              </a:rPr>
              <a:t>맥북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 에어 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13 8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세대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'},</a:t>
            </a:r>
          </a:p>
          <a:p>
            <a:pPr marL="6350" indent="-6350" algn="just"/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{'info': '502,000</a:t>
            </a:r>
            <a:r>
              <a:rPr lang="ko-KR" altLang="en-US" dirty="0">
                <a:solidFill>
                  <a:srgbClr val="231F20"/>
                </a:solidFill>
                <a:latin typeface="나눔고딕코딩"/>
                <a:cs typeface="나눔고딕코딩"/>
              </a:rPr>
              <a:t>원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', 'title': '</a:t>
            </a:r>
            <a:r>
              <a:rPr lang="ko-KR" altLang="en-US" dirty="0" err="1">
                <a:solidFill>
                  <a:srgbClr val="231F20"/>
                </a:solidFill>
                <a:latin typeface="나눔고딕코딩"/>
                <a:cs typeface="나눔고딕코딩"/>
              </a:rPr>
              <a:t>인스타</a:t>
            </a:r>
            <a:r>
              <a:rPr lang="en-US" altLang="ko-KR" dirty="0">
                <a:solidFill>
                  <a:srgbClr val="231F20"/>
                </a:solidFill>
                <a:latin typeface="나눔고딕코딩"/>
                <a:cs typeface="나눔고딕코딩"/>
              </a:rPr>
              <a:t>360 One X'}]</a:t>
            </a:r>
          </a:p>
        </p:txBody>
      </p:sp>
    </p:spTree>
    <p:extLst>
      <p:ext uri="{BB962C8B-B14F-4D97-AF65-F5344CB8AC3E}">
        <p14:creationId xmlns:p14="http://schemas.microsoft.com/office/powerpoint/2010/main" val="27602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2724931" y="6047131"/>
            <a:ext cx="1270" cy="4445"/>
          </a:xfrm>
          <a:custGeom>
            <a:avLst/>
            <a:gdLst/>
            <a:ahLst/>
            <a:cxnLst/>
            <a:rect l="l" t="t" r="r" b="b"/>
            <a:pathLst>
              <a:path w="1270" h="4445">
                <a:moveTo>
                  <a:pt x="1269" y="3848"/>
                </a:moveTo>
                <a:lnTo>
                  <a:pt x="0" y="3848"/>
                </a:lnTo>
                <a:lnTo>
                  <a:pt x="0" y="0"/>
                </a:lnTo>
              </a:path>
            </a:pathLst>
          </a:custGeom>
          <a:ln w="31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24931" y="5640274"/>
            <a:ext cx="3810" cy="4445"/>
          </a:xfrm>
          <a:custGeom>
            <a:avLst/>
            <a:gdLst/>
            <a:ahLst/>
            <a:cxnLst/>
            <a:rect l="l" t="t" r="r" b="b"/>
            <a:pathLst>
              <a:path w="3809" h="4445">
                <a:moveTo>
                  <a:pt x="0" y="3848"/>
                </a:moveTo>
                <a:lnTo>
                  <a:pt x="0" y="0"/>
                </a:lnTo>
                <a:lnTo>
                  <a:pt x="3809" y="0"/>
                </a:lnTo>
              </a:path>
            </a:pathLst>
          </a:custGeom>
          <a:ln w="31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24931" y="6050978"/>
            <a:ext cx="3810" cy="0"/>
          </a:xfrm>
          <a:custGeom>
            <a:avLst/>
            <a:gdLst/>
            <a:ahLst/>
            <a:cxnLst/>
            <a:rect l="l" t="t" r="r" b="b"/>
            <a:pathLst>
              <a:path w="3809">
                <a:moveTo>
                  <a:pt x="0" y="0"/>
                </a:moveTo>
                <a:lnTo>
                  <a:pt x="3810" y="0"/>
                </a:lnTo>
              </a:path>
            </a:pathLst>
          </a:custGeom>
          <a:ln w="3175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xmlns="" id="{505A7135-93EB-CF48-9076-86277BA755D9}"/>
              </a:ext>
            </a:extLst>
          </p:cNvPr>
          <p:cNvSpPr/>
          <p:nvPr/>
        </p:nvSpPr>
        <p:spPr>
          <a:xfrm>
            <a:off x="233363" y="7677026"/>
            <a:ext cx="9601200" cy="413144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998" y="0"/>
                </a:lnTo>
              </a:path>
            </a:pathLst>
          </a:custGeom>
          <a:ln w="28575">
            <a:solidFill>
              <a:srgbClr val="A7A9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xmlns="" id="{B84489CA-76D0-F74E-B5E2-1BAD7FEDCA76}"/>
              </a:ext>
            </a:extLst>
          </p:cNvPr>
          <p:cNvSpPr>
            <a:spLocks noChangeAspect="1"/>
          </p:cNvSpPr>
          <p:nvPr/>
        </p:nvSpPr>
        <p:spPr>
          <a:xfrm>
            <a:off x="461960" y="676008"/>
            <a:ext cx="6120000" cy="3448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xmlns="" id="{A72D845C-107A-644E-B960-B099365BAC53}"/>
              </a:ext>
            </a:extLst>
          </p:cNvPr>
          <p:cNvSpPr txBox="1"/>
          <p:nvPr/>
        </p:nvSpPr>
        <p:spPr>
          <a:xfrm>
            <a:off x="271463" y="193675"/>
            <a:ext cx="9525000" cy="3619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  <a:cs typeface="Arial Unicode MS"/>
              </a:rPr>
              <a:t>마이 페이지</a:t>
            </a:r>
            <a:endParaRPr lang="en-US" altLang="ko-KR" dirty="0">
              <a:latin typeface="+mn-ea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463092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solidFill>
          <a:schemeClr val="bg1">
            <a:lumMod val="85000"/>
          </a:schemeClr>
        </a:solidFill>
      </a:spPr>
      <a:bodyPr vert="horz" wrap="none" lIns="0" tIns="0" rIns="0" bIns="0" rtlCol="0">
        <a:noAutofit/>
      </a:bodyPr>
      <a:lstStyle>
        <a:defPPr marL="157480" marR="3196590">
          <a:lnSpc>
            <a:spcPct val="135400"/>
          </a:lnSpc>
          <a:defRPr dirty="0">
            <a:latin typeface="나눔고딕코딩"/>
            <a:cs typeface="나눔고딕코딩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3137</TotalTime>
  <Words>5175</Words>
  <Application>Microsoft Office PowerPoint</Application>
  <PresentationFormat>사용자 지정</PresentationFormat>
  <Paragraphs>1217</Paragraphs>
  <Slides>87</Slides>
  <Notes>12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87</vt:i4>
      </vt:variant>
    </vt:vector>
  </HeadingPairs>
  <TitlesOfParts>
    <vt:vector size="88" baseType="lpstr">
      <vt:lpstr>Office Theme</vt:lpstr>
      <vt:lpstr>고급 스크레이핑</vt:lpstr>
      <vt:lpstr>로그인이 필요한 사이트에서다운받기 최근에는 회원제 사이트를 사용하는 경우가 많습니다. 회원제 사이트는 대부분 로그인해야  데이터를볼 수 있습니다. 따라서 지금까지 배운 내용으로 이러한 회원제 사이트에서 데이터를  제대로 다운받을 수 없습니다. 따라서 이번 절에서는 세션을 사용해 로그인하는 방법을  살펴보겠습니다.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웹 브라우저를 이용한스크레이핑 이전 절에서 쿠키를 사용해 회원제 웹 사이트에 로그인하는 방법을 살펴봤습니다. 하지만 최근에는  자바스크립트 등으로 다양한 장치를 설치해서 실제 웹 브라우저를 사용해 접근하지 않으면  로그인되지않는 경우가 많습니다. 그래서 이번 절에서는 웹 브라우저를 조작하는 접근 방법을  소개하겠습니다.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웹 API로 데이터 추출하기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cron을 이용한 정기적인 크롤링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Scrapy를 이용한 스크레이핑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Scrapy를 이용한 위키북스의 도서 표지 다운로드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Scrapy와 Selenium을 이용한 동적 웹 사이트 다운로드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고급 스크레이핑</dc:title>
  <cp:lastModifiedBy>Dae-yeop Lee</cp:lastModifiedBy>
  <cp:revision>53</cp:revision>
  <dcterms:created xsi:type="dcterms:W3CDTF">2018-08-06T22:37:06Z</dcterms:created>
  <dcterms:modified xsi:type="dcterms:W3CDTF">2019-12-13T02:41:27Z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2017-12-05T00:00:00Z</vt:filetime>
  </property>
  <property fmtid="{D5CDD505-2E9C-101B-9397-08002B2CF9AE}" pid="3" name="Creator">
    <vt:lpwstr>Adobe InDesign CC 2015 (Windows)</vt:lpwstr>
  </property>
  <property fmtid="{D5CDD505-2E9C-101B-9397-08002B2CF9AE}" pid="4" name="LastSaved">
    <vt:filetime>2018-08-06T00:00:00Z</vt:filetime>
  </property>
</Properties>
</file>